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256" r:id="rId5"/>
    <p:sldId id="312" r:id="rId6"/>
    <p:sldId id="257" r:id="rId7"/>
    <p:sldId id="258" r:id="rId8"/>
    <p:sldId id="259" r:id="rId9"/>
    <p:sldId id="260" r:id="rId10"/>
    <p:sldId id="261" r:id="rId11"/>
    <p:sldId id="262" r:id="rId12"/>
    <p:sldId id="263" r:id="rId13"/>
    <p:sldId id="264" r:id="rId14"/>
    <p:sldId id="265" r:id="rId15"/>
    <p:sldId id="267" r:id="rId16"/>
    <p:sldId id="268" r:id="rId17"/>
    <p:sldId id="269" r:id="rId18"/>
    <p:sldId id="266" r:id="rId19"/>
    <p:sldId id="270" r:id="rId20"/>
    <p:sldId id="271" r:id="rId21"/>
    <p:sldId id="272" r:id="rId22"/>
    <p:sldId id="273" r:id="rId23"/>
    <p:sldId id="274" r:id="rId24"/>
    <p:sldId id="275" r:id="rId25"/>
    <p:sldId id="287" r:id="rId26"/>
    <p:sldId id="290" r:id="rId27"/>
    <p:sldId id="291" r:id="rId28"/>
    <p:sldId id="292" r:id="rId29"/>
    <p:sldId id="293" r:id="rId30"/>
    <p:sldId id="295" r:id="rId31"/>
    <p:sldId id="294" r:id="rId32"/>
    <p:sldId id="296" r:id="rId33"/>
    <p:sldId id="297" r:id="rId34"/>
    <p:sldId id="298" r:id="rId35"/>
    <p:sldId id="299" r:id="rId36"/>
    <p:sldId id="300" r:id="rId37"/>
    <p:sldId id="285" r:id="rId38"/>
    <p:sldId id="286" r:id="rId39"/>
    <p:sldId id="313" r:id="rId40"/>
    <p:sldId id="276" r:id="rId41"/>
    <p:sldId id="277" r:id="rId42"/>
    <p:sldId id="279" r:id="rId43"/>
    <p:sldId id="280" r:id="rId44"/>
    <p:sldId id="281" r:id="rId45"/>
    <p:sldId id="282" r:id="rId46"/>
    <p:sldId id="283" r:id="rId47"/>
    <p:sldId id="284" r:id="rId48"/>
    <p:sldId id="306" r:id="rId49"/>
    <p:sldId id="288" r:id="rId50"/>
    <p:sldId id="315" r:id="rId51"/>
    <p:sldId id="314" r:id="rId52"/>
    <p:sldId id="303" r:id="rId53"/>
    <p:sldId id="289" r:id="rId54"/>
    <p:sldId id="301" r:id="rId55"/>
    <p:sldId id="302" r:id="rId56"/>
    <p:sldId id="304" r:id="rId57"/>
    <p:sldId id="305" r:id="rId58"/>
    <p:sldId id="307" r:id="rId59"/>
    <p:sldId id="308" r:id="rId60"/>
    <p:sldId id="309" r:id="rId61"/>
    <p:sldId id="31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7B5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C7980-2879-4E3C-A27B-E3ACAD3E3471}" v="17" dt="2022-03-07T13:21:38.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9" autoAdjust="0"/>
    <p:restoredTop sz="94162" autoAdjust="0"/>
  </p:normalViewPr>
  <p:slideViewPr>
    <p:cSldViewPr snapToGrid="0">
      <p:cViewPr varScale="1">
        <p:scale>
          <a:sx n="71" d="100"/>
          <a:sy n="71" d="100"/>
        </p:scale>
        <p:origin x="498"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 Tiela [Southern River College]" userId="bf386e6b-4d7d-43de-b407-a69201ec0eea" providerId="ADAL" clId="{9A8C7980-2879-4E3C-A27B-E3ACAD3E3471}"/>
    <pc:docChg chg="custSel addSld delSld modSld sldOrd">
      <pc:chgData name="AGNEW Tiela [Southern River College]" userId="bf386e6b-4d7d-43de-b407-a69201ec0eea" providerId="ADAL" clId="{9A8C7980-2879-4E3C-A27B-E3ACAD3E3471}" dt="2022-03-10T05:58:12.260" v="320" actId="729"/>
      <pc:docMkLst>
        <pc:docMk/>
      </pc:docMkLst>
      <pc:sldChg chg="mod modShow">
        <pc:chgData name="AGNEW Tiela [Southern River College]" userId="bf386e6b-4d7d-43de-b407-a69201ec0eea" providerId="ADAL" clId="{9A8C7980-2879-4E3C-A27B-E3ACAD3E3471}" dt="2022-02-28T00:33:13.700" v="245" actId="729"/>
        <pc:sldMkLst>
          <pc:docMk/>
          <pc:sldMk cId="3706471662" sldId="257"/>
        </pc:sldMkLst>
      </pc:sldChg>
      <pc:sldChg chg="mod modShow">
        <pc:chgData name="AGNEW Tiela [Southern River College]" userId="bf386e6b-4d7d-43de-b407-a69201ec0eea" providerId="ADAL" clId="{9A8C7980-2879-4E3C-A27B-E3ACAD3E3471}" dt="2022-02-28T00:33:13.700" v="245" actId="729"/>
        <pc:sldMkLst>
          <pc:docMk/>
          <pc:sldMk cId="1189040092" sldId="258"/>
        </pc:sldMkLst>
      </pc:sldChg>
      <pc:sldChg chg="mod modShow">
        <pc:chgData name="AGNEW Tiela [Southern River College]" userId="bf386e6b-4d7d-43de-b407-a69201ec0eea" providerId="ADAL" clId="{9A8C7980-2879-4E3C-A27B-E3ACAD3E3471}" dt="2022-02-28T00:33:13.700" v="245" actId="729"/>
        <pc:sldMkLst>
          <pc:docMk/>
          <pc:sldMk cId="1040388644" sldId="259"/>
        </pc:sldMkLst>
      </pc:sldChg>
      <pc:sldChg chg="mod modShow">
        <pc:chgData name="AGNEW Tiela [Southern River College]" userId="bf386e6b-4d7d-43de-b407-a69201ec0eea" providerId="ADAL" clId="{9A8C7980-2879-4E3C-A27B-E3ACAD3E3471}" dt="2022-02-28T00:33:13.700" v="245" actId="729"/>
        <pc:sldMkLst>
          <pc:docMk/>
          <pc:sldMk cId="3205215928" sldId="260"/>
        </pc:sldMkLst>
      </pc:sldChg>
      <pc:sldChg chg="mod modShow">
        <pc:chgData name="AGNEW Tiela [Southern River College]" userId="bf386e6b-4d7d-43de-b407-a69201ec0eea" providerId="ADAL" clId="{9A8C7980-2879-4E3C-A27B-E3ACAD3E3471}" dt="2022-02-28T00:33:13.700" v="245" actId="729"/>
        <pc:sldMkLst>
          <pc:docMk/>
          <pc:sldMk cId="690294852" sldId="261"/>
        </pc:sldMkLst>
      </pc:sldChg>
      <pc:sldChg chg="mod modShow">
        <pc:chgData name="AGNEW Tiela [Southern River College]" userId="bf386e6b-4d7d-43de-b407-a69201ec0eea" providerId="ADAL" clId="{9A8C7980-2879-4E3C-A27B-E3ACAD3E3471}" dt="2022-02-28T00:33:13.700" v="245" actId="729"/>
        <pc:sldMkLst>
          <pc:docMk/>
          <pc:sldMk cId="331233430" sldId="262"/>
        </pc:sldMkLst>
      </pc:sldChg>
      <pc:sldChg chg="mod modShow">
        <pc:chgData name="AGNEW Tiela [Southern River College]" userId="bf386e6b-4d7d-43de-b407-a69201ec0eea" providerId="ADAL" clId="{9A8C7980-2879-4E3C-A27B-E3ACAD3E3471}" dt="2022-02-28T00:33:13.700" v="245" actId="729"/>
        <pc:sldMkLst>
          <pc:docMk/>
          <pc:sldMk cId="2778838412" sldId="263"/>
        </pc:sldMkLst>
      </pc:sldChg>
      <pc:sldChg chg="mod modShow">
        <pc:chgData name="AGNEW Tiela [Southern River College]" userId="bf386e6b-4d7d-43de-b407-a69201ec0eea" providerId="ADAL" clId="{9A8C7980-2879-4E3C-A27B-E3ACAD3E3471}" dt="2022-02-28T00:33:13.700" v="245" actId="729"/>
        <pc:sldMkLst>
          <pc:docMk/>
          <pc:sldMk cId="330919064" sldId="264"/>
        </pc:sldMkLst>
      </pc:sldChg>
      <pc:sldChg chg="mod modShow">
        <pc:chgData name="AGNEW Tiela [Southern River College]" userId="bf386e6b-4d7d-43de-b407-a69201ec0eea" providerId="ADAL" clId="{9A8C7980-2879-4E3C-A27B-E3ACAD3E3471}" dt="2022-02-28T00:33:13.700" v="245" actId="729"/>
        <pc:sldMkLst>
          <pc:docMk/>
          <pc:sldMk cId="943406153" sldId="265"/>
        </pc:sldMkLst>
      </pc:sldChg>
      <pc:sldChg chg="mod modShow">
        <pc:chgData name="AGNEW Tiela [Southern River College]" userId="bf386e6b-4d7d-43de-b407-a69201ec0eea" providerId="ADAL" clId="{9A8C7980-2879-4E3C-A27B-E3ACAD3E3471}" dt="2022-02-28T00:33:13.700" v="245" actId="729"/>
        <pc:sldMkLst>
          <pc:docMk/>
          <pc:sldMk cId="3924937682" sldId="266"/>
        </pc:sldMkLst>
      </pc:sldChg>
      <pc:sldChg chg="mod modShow">
        <pc:chgData name="AGNEW Tiela [Southern River College]" userId="bf386e6b-4d7d-43de-b407-a69201ec0eea" providerId="ADAL" clId="{9A8C7980-2879-4E3C-A27B-E3ACAD3E3471}" dt="2022-02-28T00:33:13.700" v="245" actId="729"/>
        <pc:sldMkLst>
          <pc:docMk/>
          <pc:sldMk cId="3746897808" sldId="267"/>
        </pc:sldMkLst>
      </pc:sldChg>
      <pc:sldChg chg="mod modShow">
        <pc:chgData name="AGNEW Tiela [Southern River College]" userId="bf386e6b-4d7d-43de-b407-a69201ec0eea" providerId="ADAL" clId="{9A8C7980-2879-4E3C-A27B-E3ACAD3E3471}" dt="2022-02-28T00:33:13.700" v="245" actId="729"/>
        <pc:sldMkLst>
          <pc:docMk/>
          <pc:sldMk cId="2420701192" sldId="268"/>
        </pc:sldMkLst>
      </pc:sldChg>
      <pc:sldChg chg="mod modShow">
        <pc:chgData name="AGNEW Tiela [Southern River College]" userId="bf386e6b-4d7d-43de-b407-a69201ec0eea" providerId="ADAL" clId="{9A8C7980-2879-4E3C-A27B-E3ACAD3E3471}" dt="2022-02-28T00:33:13.700" v="245" actId="729"/>
        <pc:sldMkLst>
          <pc:docMk/>
          <pc:sldMk cId="3895146552" sldId="269"/>
        </pc:sldMkLst>
      </pc:sldChg>
      <pc:sldChg chg="mod modShow">
        <pc:chgData name="AGNEW Tiela [Southern River College]" userId="bf386e6b-4d7d-43de-b407-a69201ec0eea" providerId="ADAL" clId="{9A8C7980-2879-4E3C-A27B-E3ACAD3E3471}" dt="2022-03-10T05:58:12.260" v="320" actId="729"/>
        <pc:sldMkLst>
          <pc:docMk/>
          <pc:sldMk cId="4246044263" sldId="270"/>
        </pc:sldMkLst>
      </pc:sldChg>
      <pc:sldChg chg="mod modShow">
        <pc:chgData name="AGNEW Tiela [Southern River College]" userId="bf386e6b-4d7d-43de-b407-a69201ec0eea" providerId="ADAL" clId="{9A8C7980-2879-4E3C-A27B-E3ACAD3E3471}" dt="2022-03-10T05:58:12.260" v="320" actId="729"/>
        <pc:sldMkLst>
          <pc:docMk/>
          <pc:sldMk cId="3715608445" sldId="271"/>
        </pc:sldMkLst>
      </pc:sldChg>
      <pc:sldChg chg="mod modShow">
        <pc:chgData name="AGNEW Tiela [Southern River College]" userId="bf386e6b-4d7d-43de-b407-a69201ec0eea" providerId="ADAL" clId="{9A8C7980-2879-4E3C-A27B-E3ACAD3E3471}" dt="2022-03-10T05:58:12.260" v="320" actId="729"/>
        <pc:sldMkLst>
          <pc:docMk/>
          <pc:sldMk cId="2917918952" sldId="272"/>
        </pc:sldMkLst>
      </pc:sldChg>
      <pc:sldChg chg="modSp mod modShow">
        <pc:chgData name="AGNEW Tiela [Southern River College]" userId="bf386e6b-4d7d-43de-b407-a69201ec0eea" providerId="ADAL" clId="{9A8C7980-2879-4E3C-A27B-E3ACAD3E3471}" dt="2022-03-10T05:58:12.260" v="320" actId="729"/>
        <pc:sldMkLst>
          <pc:docMk/>
          <pc:sldMk cId="3457612544" sldId="273"/>
        </pc:sldMkLst>
        <pc:spChg chg="mod">
          <ac:chgData name="AGNEW Tiela [Southern River College]" userId="bf386e6b-4d7d-43de-b407-a69201ec0eea" providerId="ADAL" clId="{9A8C7980-2879-4E3C-A27B-E3ACAD3E3471}" dt="2022-02-28T02:23:30.459" v="247" actId="20577"/>
          <ac:spMkLst>
            <pc:docMk/>
            <pc:sldMk cId="3457612544" sldId="273"/>
            <ac:spMk id="6" creationId="{1AA8A2AE-FC98-4845-A011-4F51BF8BBBC4}"/>
          </ac:spMkLst>
        </pc:spChg>
      </pc:sldChg>
      <pc:sldChg chg="mod modShow">
        <pc:chgData name="AGNEW Tiela [Southern River College]" userId="bf386e6b-4d7d-43de-b407-a69201ec0eea" providerId="ADAL" clId="{9A8C7980-2879-4E3C-A27B-E3ACAD3E3471}" dt="2022-03-10T05:58:12.260" v="320" actId="729"/>
        <pc:sldMkLst>
          <pc:docMk/>
          <pc:sldMk cId="4124563293" sldId="274"/>
        </pc:sldMkLst>
      </pc:sldChg>
      <pc:sldChg chg="mod modShow">
        <pc:chgData name="AGNEW Tiela [Southern River College]" userId="bf386e6b-4d7d-43de-b407-a69201ec0eea" providerId="ADAL" clId="{9A8C7980-2879-4E3C-A27B-E3ACAD3E3471}" dt="2022-03-10T05:58:12.260" v="320" actId="729"/>
        <pc:sldMkLst>
          <pc:docMk/>
          <pc:sldMk cId="424888249" sldId="276"/>
        </pc:sldMkLst>
      </pc:sldChg>
      <pc:sldChg chg="mod modShow">
        <pc:chgData name="AGNEW Tiela [Southern River College]" userId="bf386e6b-4d7d-43de-b407-a69201ec0eea" providerId="ADAL" clId="{9A8C7980-2879-4E3C-A27B-E3ACAD3E3471}" dt="2022-03-10T05:58:12.260" v="320" actId="729"/>
        <pc:sldMkLst>
          <pc:docMk/>
          <pc:sldMk cId="1216531439" sldId="277"/>
        </pc:sldMkLst>
      </pc:sldChg>
      <pc:sldChg chg="mod modShow">
        <pc:chgData name="AGNEW Tiela [Southern River College]" userId="bf386e6b-4d7d-43de-b407-a69201ec0eea" providerId="ADAL" clId="{9A8C7980-2879-4E3C-A27B-E3ACAD3E3471}" dt="2022-03-10T05:58:12.260" v="320" actId="729"/>
        <pc:sldMkLst>
          <pc:docMk/>
          <pc:sldMk cId="1271319250" sldId="279"/>
        </pc:sldMkLst>
      </pc:sldChg>
      <pc:sldChg chg="mod modShow">
        <pc:chgData name="AGNEW Tiela [Southern River College]" userId="bf386e6b-4d7d-43de-b407-a69201ec0eea" providerId="ADAL" clId="{9A8C7980-2879-4E3C-A27B-E3ACAD3E3471}" dt="2022-03-10T05:58:12.260" v="320" actId="729"/>
        <pc:sldMkLst>
          <pc:docMk/>
          <pc:sldMk cId="3313629123" sldId="280"/>
        </pc:sldMkLst>
      </pc:sldChg>
      <pc:sldChg chg="mod modShow">
        <pc:chgData name="AGNEW Tiela [Southern River College]" userId="bf386e6b-4d7d-43de-b407-a69201ec0eea" providerId="ADAL" clId="{9A8C7980-2879-4E3C-A27B-E3ACAD3E3471}" dt="2022-03-10T05:58:12.260" v="320" actId="729"/>
        <pc:sldMkLst>
          <pc:docMk/>
          <pc:sldMk cId="2631024243" sldId="281"/>
        </pc:sldMkLst>
      </pc:sldChg>
      <pc:sldChg chg="mod modShow">
        <pc:chgData name="AGNEW Tiela [Southern River College]" userId="bf386e6b-4d7d-43de-b407-a69201ec0eea" providerId="ADAL" clId="{9A8C7980-2879-4E3C-A27B-E3ACAD3E3471}" dt="2022-03-10T05:58:12.260" v="320" actId="729"/>
        <pc:sldMkLst>
          <pc:docMk/>
          <pc:sldMk cId="50853302" sldId="282"/>
        </pc:sldMkLst>
      </pc:sldChg>
      <pc:sldChg chg="mod modShow">
        <pc:chgData name="AGNEW Tiela [Southern River College]" userId="bf386e6b-4d7d-43de-b407-a69201ec0eea" providerId="ADAL" clId="{9A8C7980-2879-4E3C-A27B-E3ACAD3E3471}" dt="2022-03-10T05:58:12.260" v="320" actId="729"/>
        <pc:sldMkLst>
          <pc:docMk/>
          <pc:sldMk cId="2062393245" sldId="283"/>
        </pc:sldMkLst>
      </pc:sldChg>
      <pc:sldChg chg="mod modShow">
        <pc:chgData name="AGNEW Tiela [Southern River College]" userId="bf386e6b-4d7d-43de-b407-a69201ec0eea" providerId="ADAL" clId="{9A8C7980-2879-4E3C-A27B-E3ACAD3E3471}" dt="2022-03-10T05:58:12.260" v="320" actId="729"/>
        <pc:sldMkLst>
          <pc:docMk/>
          <pc:sldMk cId="251948476" sldId="284"/>
        </pc:sldMkLst>
      </pc:sldChg>
      <pc:sldChg chg="del">
        <pc:chgData name="AGNEW Tiela [Southern River College]" userId="bf386e6b-4d7d-43de-b407-a69201ec0eea" providerId="ADAL" clId="{9A8C7980-2879-4E3C-A27B-E3ACAD3E3471}" dt="2022-03-07T13:21:27.697" v="257" actId="2696"/>
        <pc:sldMkLst>
          <pc:docMk/>
          <pc:sldMk cId="2370646387" sldId="285"/>
        </pc:sldMkLst>
      </pc:sldChg>
      <pc:sldChg chg="mod ord modShow">
        <pc:chgData name="AGNEW Tiela [Southern River College]" userId="bf386e6b-4d7d-43de-b407-a69201ec0eea" providerId="ADAL" clId="{9A8C7980-2879-4E3C-A27B-E3ACAD3E3471}" dt="2022-03-10T05:58:12.260" v="320" actId="729"/>
        <pc:sldMkLst>
          <pc:docMk/>
          <pc:sldMk cId="2743047025" sldId="285"/>
        </pc:sldMkLst>
      </pc:sldChg>
      <pc:sldChg chg="mod modShow">
        <pc:chgData name="AGNEW Tiela [Southern River College]" userId="bf386e6b-4d7d-43de-b407-a69201ec0eea" providerId="ADAL" clId="{9A8C7980-2879-4E3C-A27B-E3ACAD3E3471}" dt="2022-03-10T05:58:12.260" v="320" actId="729"/>
        <pc:sldMkLst>
          <pc:docMk/>
          <pc:sldMk cId="774862497" sldId="286"/>
        </pc:sldMkLst>
      </pc:sldChg>
      <pc:sldChg chg="addSp modSp mod modShow">
        <pc:chgData name="AGNEW Tiela [Southern River College]" userId="bf386e6b-4d7d-43de-b407-a69201ec0eea" providerId="ADAL" clId="{9A8C7980-2879-4E3C-A27B-E3ACAD3E3471}" dt="2022-03-10T05:58:12.260" v="320" actId="729"/>
        <pc:sldMkLst>
          <pc:docMk/>
          <pc:sldMk cId="2982271132" sldId="288"/>
        </pc:sldMkLst>
        <pc:spChg chg="mod">
          <ac:chgData name="AGNEW Tiela [Southern River College]" userId="bf386e6b-4d7d-43de-b407-a69201ec0eea" providerId="ADAL" clId="{9A8C7980-2879-4E3C-A27B-E3ACAD3E3471}" dt="2022-02-27T06:46:57.322" v="85" actId="1076"/>
          <ac:spMkLst>
            <pc:docMk/>
            <pc:sldMk cId="2982271132" sldId="288"/>
            <ac:spMk id="9" creationId="{F05B879A-6C48-46B8-AF1B-15D970C4C2D9}"/>
          </ac:spMkLst>
        </pc:spChg>
        <pc:picChg chg="add mod">
          <ac:chgData name="AGNEW Tiela [Southern River College]" userId="bf386e6b-4d7d-43de-b407-a69201ec0eea" providerId="ADAL" clId="{9A8C7980-2879-4E3C-A27B-E3ACAD3E3471}" dt="2022-02-27T06:48:14.406" v="96" actId="14100"/>
          <ac:picMkLst>
            <pc:docMk/>
            <pc:sldMk cId="2982271132" sldId="288"/>
            <ac:picMk id="1026" creationId="{457C4188-EECC-48C8-AD9A-0018E6C3F91F}"/>
          </ac:picMkLst>
        </pc:picChg>
        <pc:picChg chg="add mod">
          <ac:chgData name="AGNEW Tiela [Southern River College]" userId="bf386e6b-4d7d-43de-b407-a69201ec0eea" providerId="ADAL" clId="{9A8C7980-2879-4E3C-A27B-E3ACAD3E3471}" dt="2022-02-27T06:48:18.501" v="97" actId="14100"/>
          <ac:picMkLst>
            <pc:docMk/>
            <pc:sldMk cId="2982271132" sldId="288"/>
            <ac:picMk id="1028" creationId="{1772D78D-16A1-478A-B9AD-856024D5E679}"/>
          </ac:picMkLst>
        </pc:picChg>
      </pc:sldChg>
      <pc:sldChg chg="mod modShow">
        <pc:chgData name="AGNEW Tiela [Southern River College]" userId="bf386e6b-4d7d-43de-b407-a69201ec0eea" providerId="ADAL" clId="{9A8C7980-2879-4E3C-A27B-E3ACAD3E3471}" dt="2022-03-10T05:58:12.260" v="320" actId="729"/>
        <pc:sldMkLst>
          <pc:docMk/>
          <pc:sldMk cId="3385028595" sldId="306"/>
        </pc:sldMkLst>
      </pc:sldChg>
      <pc:sldChg chg="mod modShow">
        <pc:chgData name="AGNEW Tiela [Southern River College]" userId="bf386e6b-4d7d-43de-b407-a69201ec0eea" providerId="ADAL" clId="{9A8C7980-2879-4E3C-A27B-E3ACAD3E3471}" dt="2022-03-10T05:58:12.260" v="320" actId="729"/>
        <pc:sldMkLst>
          <pc:docMk/>
          <pc:sldMk cId="0" sldId="312"/>
        </pc:sldMkLst>
      </pc:sldChg>
      <pc:sldChg chg="modSp mod modShow">
        <pc:chgData name="AGNEW Tiela [Southern River College]" userId="bf386e6b-4d7d-43de-b407-a69201ec0eea" providerId="ADAL" clId="{9A8C7980-2879-4E3C-A27B-E3ACAD3E3471}" dt="2022-03-10T05:58:12.260" v="320" actId="729"/>
        <pc:sldMkLst>
          <pc:docMk/>
          <pc:sldMk cId="3375182787" sldId="313"/>
        </pc:sldMkLst>
        <pc:spChg chg="mod">
          <ac:chgData name="AGNEW Tiela [Southern River College]" userId="bf386e6b-4d7d-43de-b407-a69201ec0eea" providerId="ADAL" clId="{9A8C7980-2879-4E3C-A27B-E3ACAD3E3471}" dt="2022-02-27T06:51:55.513" v="244" actId="20577"/>
          <ac:spMkLst>
            <pc:docMk/>
            <pc:sldMk cId="3375182787" sldId="313"/>
            <ac:spMk id="120" creationId="{00000000-0000-0000-0000-000000000000}"/>
          </ac:spMkLst>
        </pc:spChg>
        <pc:spChg chg="mod">
          <ac:chgData name="AGNEW Tiela [Southern River College]" userId="bf386e6b-4d7d-43de-b407-a69201ec0eea" providerId="ADAL" clId="{9A8C7980-2879-4E3C-A27B-E3ACAD3E3471}" dt="2022-02-27T06:48:51.717" v="107" actId="20577"/>
          <ac:spMkLst>
            <pc:docMk/>
            <pc:sldMk cId="3375182787" sldId="313"/>
            <ac:spMk id="121" creationId="{00000000-0000-0000-0000-000000000000}"/>
          </ac:spMkLst>
        </pc:spChg>
      </pc:sldChg>
      <pc:sldChg chg="add">
        <pc:chgData name="AGNEW Tiela [Southern River College]" userId="bf386e6b-4d7d-43de-b407-a69201ec0eea" providerId="ADAL" clId="{9A8C7980-2879-4E3C-A27B-E3ACAD3E3471}" dt="2022-02-27T06:45:15.974" v="0" actId="2890"/>
        <pc:sldMkLst>
          <pc:docMk/>
          <pc:sldMk cId="4043199695" sldId="314"/>
        </pc:sldMkLst>
      </pc:sldChg>
      <pc:sldChg chg="modSp mod">
        <pc:chgData name="AGNEW Tiela [Southern River College]" userId="bf386e6b-4d7d-43de-b407-a69201ec0eea" providerId="ADAL" clId="{9A8C7980-2879-4E3C-A27B-E3ACAD3E3471}" dt="2022-03-07T13:23:14.273" v="317" actId="20577"/>
        <pc:sldMkLst>
          <pc:docMk/>
          <pc:sldMk cId="2166779666" sldId="315"/>
        </pc:sldMkLst>
        <pc:spChg chg="mod">
          <ac:chgData name="AGNEW Tiela [Southern River College]" userId="bf386e6b-4d7d-43de-b407-a69201ec0eea" providerId="ADAL" clId="{9A8C7980-2879-4E3C-A27B-E3ACAD3E3471}" dt="2022-03-07T13:23:14.273" v="317" actId="20577"/>
          <ac:spMkLst>
            <pc:docMk/>
            <pc:sldMk cId="2166779666" sldId="315"/>
            <ac:spMk id="120" creationId="{00000000-0000-0000-0000-000000000000}"/>
          </ac:spMkLst>
        </pc:spChg>
        <pc:spChg chg="mod">
          <ac:chgData name="AGNEW Tiela [Southern River College]" userId="bf386e6b-4d7d-43de-b407-a69201ec0eea" providerId="ADAL" clId="{9A8C7980-2879-4E3C-A27B-E3ACAD3E3471}" dt="2022-03-07T13:20:48.869" v="256" actId="20577"/>
          <ac:spMkLst>
            <pc:docMk/>
            <pc:sldMk cId="2166779666" sldId="315"/>
            <ac:spMk id="121" creationId="{00000000-0000-0000-0000-000000000000}"/>
          </ac:spMkLst>
        </pc:spChg>
      </pc:sldChg>
    </pc:docChg>
  </pc:docChgLst>
  <pc:docChgLst>
    <pc:chgData name="Tiela Agnew" userId="8277193583f3ee16" providerId="LiveId" clId="{08908DCD-71D0-46ED-B22F-C338FED66B04}"/>
    <pc:docChg chg="custSel addSld delSld modSld">
      <pc:chgData name="Tiela Agnew" userId="8277193583f3ee16" providerId="LiveId" clId="{08908DCD-71D0-46ED-B22F-C338FED66B04}" dt="2022-02-23T14:18:54.334" v="1600" actId="688"/>
      <pc:docMkLst>
        <pc:docMk/>
      </pc:docMkLst>
      <pc:sldChg chg="addSp modSp mod setBg">
        <pc:chgData name="Tiela Agnew" userId="8277193583f3ee16" providerId="LiveId" clId="{08908DCD-71D0-46ED-B22F-C338FED66B04}" dt="2022-02-23T14:03:45.706" v="171"/>
        <pc:sldMkLst>
          <pc:docMk/>
          <pc:sldMk cId="2270567212" sldId="256"/>
        </pc:sldMkLst>
        <pc:spChg chg="mod">
          <ac:chgData name="Tiela Agnew" userId="8277193583f3ee16" providerId="LiveId" clId="{08908DCD-71D0-46ED-B22F-C338FED66B04}" dt="2022-02-23T13:59:41.408" v="9" actId="1076"/>
          <ac:spMkLst>
            <pc:docMk/>
            <pc:sldMk cId="2270567212" sldId="256"/>
            <ac:spMk id="2" creationId="{B0266224-69B0-43C9-B5AC-DCA460F4DF0D}"/>
          </ac:spMkLst>
        </pc:spChg>
        <pc:picChg chg="add mod">
          <ac:chgData name="Tiela Agnew" userId="8277193583f3ee16" providerId="LiveId" clId="{08908DCD-71D0-46ED-B22F-C338FED66B04}" dt="2022-02-23T14:00:18.502" v="18" actId="1076"/>
          <ac:picMkLst>
            <pc:docMk/>
            <pc:sldMk cId="2270567212" sldId="256"/>
            <ac:picMk id="1026" creationId="{8759D578-E832-4CFF-8704-B76AEE03994D}"/>
          </ac:picMkLst>
        </pc:picChg>
      </pc:sldChg>
      <pc:sldChg chg="setBg">
        <pc:chgData name="Tiela Agnew" userId="8277193583f3ee16" providerId="LiveId" clId="{08908DCD-71D0-46ED-B22F-C338FED66B04}" dt="2022-02-23T14:03:45.706" v="171"/>
        <pc:sldMkLst>
          <pc:docMk/>
          <pc:sldMk cId="3706471662" sldId="257"/>
        </pc:sldMkLst>
      </pc:sldChg>
      <pc:sldChg chg="setBg">
        <pc:chgData name="Tiela Agnew" userId="8277193583f3ee16" providerId="LiveId" clId="{08908DCD-71D0-46ED-B22F-C338FED66B04}" dt="2022-02-23T14:03:45.706" v="171"/>
        <pc:sldMkLst>
          <pc:docMk/>
          <pc:sldMk cId="1189040092" sldId="258"/>
        </pc:sldMkLst>
      </pc:sldChg>
      <pc:sldChg chg="setBg">
        <pc:chgData name="Tiela Agnew" userId="8277193583f3ee16" providerId="LiveId" clId="{08908DCD-71D0-46ED-B22F-C338FED66B04}" dt="2022-02-23T14:03:45.706" v="171"/>
        <pc:sldMkLst>
          <pc:docMk/>
          <pc:sldMk cId="1040388644" sldId="259"/>
        </pc:sldMkLst>
      </pc:sldChg>
      <pc:sldChg chg="setBg">
        <pc:chgData name="Tiela Agnew" userId="8277193583f3ee16" providerId="LiveId" clId="{08908DCD-71D0-46ED-B22F-C338FED66B04}" dt="2022-02-23T14:03:45.706" v="171"/>
        <pc:sldMkLst>
          <pc:docMk/>
          <pc:sldMk cId="3205215928" sldId="260"/>
        </pc:sldMkLst>
      </pc:sldChg>
      <pc:sldChg chg="setBg">
        <pc:chgData name="Tiela Agnew" userId="8277193583f3ee16" providerId="LiveId" clId="{08908DCD-71D0-46ED-B22F-C338FED66B04}" dt="2022-02-23T14:03:45.706" v="171"/>
        <pc:sldMkLst>
          <pc:docMk/>
          <pc:sldMk cId="690294852" sldId="261"/>
        </pc:sldMkLst>
      </pc:sldChg>
      <pc:sldChg chg="setBg">
        <pc:chgData name="Tiela Agnew" userId="8277193583f3ee16" providerId="LiveId" clId="{08908DCD-71D0-46ED-B22F-C338FED66B04}" dt="2022-02-23T14:03:45.706" v="171"/>
        <pc:sldMkLst>
          <pc:docMk/>
          <pc:sldMk cId="331233430" sldId="262"/>
        </pc:sldMkLst>
      </pc:sldChg>
      <pc:sldChg chg="setBg">
        <pc:chgData name="Tiela Agnew" userId="8277193583f3ee16" providerId="LiveId" clId="{08908DCD-71D0-46ED-B22F-C338FED66B04}" dt="2022-02-23T14:03:45.706" v="171"/>
        <pc:sldMkLst>
          <pc:docMk/>
          <pc:sldMk cId="2778838412" sldId="263"/>
        </pc:sldMkLst>
      </pc:sldChg>
      <pc:sldChg chg="modSp mod setBg">
        <pc:chgData name="Tiela Agnew" userId="8277193583f3ee16" providerId="LiveId" clId="{08908DCD-71D0-46ED-B22F-C338FED66B04}" dt="2022-02-23T14:03:45.706" v="171"/>
        <pc:sldMkLst>
          <pc:docMk/>
          <pc:sldMk cId="330919064" sldId="264"/>
        </pc:sldMkLst>
        <pc:spChg chg="mod">
          <ac:chgData name="Tiela Agnew" userId="8277193583f3ee16" providerId="LiveId" clId="{08908DCD-71D0-46ED-B22F-C338FED66B04}" dt="2022-02-23T14:02:07.536" v="162" actId="113"/>
          <ac:spMkLst>
            <pc:docMk/>
            <pc:sldMk cId="330919064" sldId="264"/>
            <ac:spMk id="3" creationId="{464C4B6C-345B-4BBA-ACDB-7CF6C115EA02}"/>
          </ac:spMkLst>
        </pc:spChg>
      </pc:sldChg>
      <pc:sldChg chg="setBg">
        <pc:chgData name="Tiela Agnew" userId="8277193583f3ee16" providerId="LiveId" clId="{08908DCD-71D0-46ED-B22F-C338FED66B04}" dt="2022-02-23T14:03:45.706" v="171"/>
        <pc:sldMkLst>
          <pc:docMk/>
          <pc:sldMk cId="943406153" sldId="265"/>
        </pc:sldMkLst>
      </pc:sldChg>
      <pc:sldChg chg="setBg">
        <pc:chgData name="Tiela Agnew" userId="8277193583f3ee16" providerId="LiveId" clId="{08908DCD-71D0-46ED-B22F-C338FED66B04}" dt="2022-02-23T14:03:45.706" v="171"/>
        <pc:sldMkLst>
          <pc:docMk/>
          <pc:sldMk cId="3924937682" sldId="266"/>
        </pc:sldMkLst>
      </pc:sldChg>
      <pc:sldChg chg="setBg">
        <pc:chgData name="Tiela Agnew" userId="8277193583f3ee16" providerId="LiveId" clId="{08908DCD-71D0-46ED-B22F-C338FED66B04}" dt="2022-02-23T14:03:45.706" v="171"/>
        <pc:sldMkLst>
          <pc:docMk/>
          <pc:sldMk cId="3746897808" sldId="267"/>
        </pc:sldMkLst>
      </pc:sldChg>
      <pc:sldChg chg="setBg">
        <pc:chgData name="Tiela Agnew" userId="8277193583f3ee16" providerId="LiveId" clId="{08908DCD-71D0-46ED-B22F-C338FED66B04}" dt="2022-02-23T14:03:45.706" v="171"/>
        <pc:sldMkLst>
          <pc:docMk/>
          <pc:sldMk cId="2420701192" sldId="268"/>
        </pc:sldMkLst>
      </pc:sldChg>
      <pc:sldChg chg="setBg">
        <pc:chgData name="Tiela Agnew" userId="8277193583f3ee16" providerId="LiveId" clId="{08908DCD-71D0-46ED-B22F-C338FED66B04}" dt="2022-02-23T14:03:45.706" v="171"/>
        <pc:sldMkLst>
          <pc:docMk/>
          <pc:sldMk cId="3895146552" sldId="269"/>
        </pc:sldMkLst>
      </pc:sldChg>
      <pc:sldChg chg="setBg">
        <pc:chgData name="Tiela Agnew" userId="8277193583f3ee16" providerId="LiveId" clId="{08908DCD-71D0-46ED-B22F-C338FED66B04}" dt="2022-02-23T14:03:45.706" v="171"/>
        <pc:sldMkLst>
          <pc:docMk/>
          <pc:sldMk cId="4246044263" sldId="270"/>
        </pc:sldMkLst>
      </pc:sldChg>
      <pc:sldChg chg="addSp delSp modSp mod setBg">
        <pc:chgData name="Tiela Agnew" userId="8277193583f3ee16" providerId="LiveId" clId="{08908DCD-71D0-46ED-B22F-C338FED66B04}" dt="2022-02-23T14:18:42.375" v="1599" actId="166"/>
        <pc:sldMkLst>
          <pc:docMk/>
          <pc:sldMk cId="3715608445" sldId="271"/>
        </pc:sldMkLst>
        <pc:spChg chg="add mod">
          <ac:chgData name="Tiela Agnew" userId="8277193583f3ee16" providerId="LiveId" clId="{08908DCD-71D0-46ED-B22F-C338FED66B04}" dt="2022-02-23T14:18:29.963" v="1597" actId="6549"/>
          <ac:spMkLst>
            <pc:docMk/>
            <pc:sldMk cId="3715608445" sldId="271"/>
            <ac:spMk id="3" creationId="{8D0954CC-7B10-44AC-B2F5-F384AFB7C8CE}"/>
          </ac:spMkLst>
        </pc:spChg>
        <pc:grpChg chg="mod ord">
          <ac:chgData name="Tiela Agnew" userId="8277193583f3ee16" providerId="LiveId" clId="{08908DCD-71D0-46ED-B22F-C338FED66B04}" dt="2022-02-23T14:18:42.375" v="1599" actId="166"/>
          <ac:grpSpMkLst>
            <pc:docMk/>
            <pc:sldMk cId="3715608445" sldId="271"/>
            <ac:grpSpMk id="18" creationId="{6211E4E1-765D-494D-AFD0-20A734348315}"/>
          </ac:grpSpMkLst>
        </pc:grpChg>
        <pc:picChg chg="del mod">
          <ac:chgData name="Tiela Agnew" userId="8277193583f3ee16" providerId="LiveId" clId="{08908DCD-71D0-46ED-B22F-C338FED66B04}" dt="2022-02-23T14:18:26.980" v="1596" actId="478"/>
          <ac:picMkLst>
            <pc:docMk/>
            <pc:sldMk cId="3715608445" sldId="271"/>
            <ac:picMk id="10" creationId="{A5A085EE-BE24-4CBF-B494-1EA214724801}"/>
          </ac:picMkLst>
        </pc:picChg>
        <pc:picChg chg="mod">
          <ac:chgData name="Tiela Agnew" userId="8277193583f3ee16" providerId="LiveId" clId="{08908DCD-71D0-46ED-B22F-C338FED66B04}" dt="2022-02-23T14:16:51.738" v="1378" actId="1076"/>
          <ac:picMkLst>
            <pc:docMk/>
            <pc:sldMk cId="3715608445" sldId="271"/>
            <ac:picMk id="12" creationId="{3846114D-9546-4C45-A322-FE6FB01AF48D}"/>
          </ac:picMkLst>
        </pc:picChg>
      </pc:sldChg>
      <pc:sldChg chg="addSp delSp modSp mod setBg">
        <pc:chgData name="Tiela Agnew" userId="8277193583f3ee16" providerId="LiveId" clId="{08908DCD-71D0-46ED-B22F-C338FED66B04}" dt="2022-02-23T14:18:54.334" v="1600" actId="688"/>
        <pc:sldMkLst>
          <pc:docMk/>
          <pc:sldMk cId="2917918952" sldId="272"/>
        </pc:sldMkLst>
        <pc:spChg chg="add del mod">
          <ac:chgData name="Tiela Agnew" userId="8277193583f3ee16" providerId="LiveId" clId="{08908DCD-71D0-46ED-B22F-C338FED66B04}" dt="2022-02-23T14:17:18.460" v="1383" actId="478"/>
          <ac:spMkLst>
            <pc:docMk/>
            <pc:sldMk cId="2917918952" sldId="272"/>
            <ac:spMk id="3" creationId="{CCF2581C-8D0D-4595-9E3D-0C7A8A0F197E}"/>
          </ac:spMkLst>
        </pc:spChg>
        <pc:grpChg chg="mod">
          <ac:chgData name="Tiela Agnew" userId="8277193583f3ee16" providerId="LiveId" clId="{08908DCD-71D0-46ED-B22F-C338FED66B04}" dt="2022-02-23T14:18:54.334" v="1600" actId="688"/>
          <ac:grpSpMkLst>
            <pc:docMk/>
            <pc:sldMk cId="2917918952" sldId="272"/>
            <ac:grpSpMk id="7" creationId="{540C83C3-7D63-46E0-9C44-09D97635B007}"/>
          </ac:grpSpMkLst>
        </pc:grpChg>
      </pc:sldChg>
      <pc:sldChg chg="delSp modSp mod setBg modAnim">
        <pc:chgData name="Tiela Agnew" userId="8277193583f3ee16" providerId="LiveId" clId="{08908DCD-71D0-46ED-B22F-C338FED66B04}" dt="2022-02-23T14:13:38.015" v="1088" actId="20577"/>
        <pc:sldMkLst>
          <pc:docMk/>
          <pc:sldMk cId="3457612544" sldId="273"/>
        </pc:sldMkLst>
        <pc:spChg chg="mod">
          <ac:chgData name="Tiela Agnew" userId="8277193583f3ee16" providerId="LiveId" clId="{08908DCD-71D0-46ED-B22F-C338FED66B04}" dt="2022-02-23T14:13:02.639" v="1054" actId="14100"/>
          <ac:spMkLst>
            <pc:docMk/>
            <pc:sldMk cId="3457612544" sldId="273"/>
            <ac:spMk id="2" creationId="{F687A7CD-4DCD-4A04-A6E7-D5BFF46A3BC6}"/>
          </ac:spMkLst>
        </pc:spChg>
        <pc:spChg chg="mod">
          <ac:chgData name="Tiela Agnew" userId="8277193583f3ee16" providerId="LiveId" clId="{08908DCD-71D0-46ED-B22F-C338FED66B04}" dt="2022-02-23T14:13:38.015" v="1088" actId="20577"/>
          <ac:spMkLst>
            <pc:docMk/>
            <pc:sldMk cId="3457612544" sldId="273"/>
            <ac:spMk id="6" creationId="{1AA8A2AE-FC98-4845-A011-4F51BF8BBBC4}"/>
          </ac:spMkLst>
        </pc:spChg>
        <pc:picChg chg="del mod">
          <ac:chgData name="Tiela Agnew" userId="8277193583f3ee16" providerId="LiveId" clId="{08908DCD-71D0-46ED-B22F-C338FED66B04}" dt="2022-02-23T14:06:38.030" v="383" actId="478"/>
          <ac:picMkLst>
            <pc:docMk/>
            <pc:sldMk cId="3457612544" sldId="273"/>
            <ac:picMk id="13" creationId="{C309AFBD-F406-4B17-B525-CFCF72C89942}"/>
          </ac:picMkLst>
        </pc:picChg>
        <pc:picChg chg="del mod">
          <ac:chgData name="Tiela Agnew" userId="8277193583f3ee16" providerId="LiveId" clId="{08908DCD-71D0-46ED-B22F-C338FED66B04}" dt="2022-02-23T14:07:51.212" v="618" actId="478"/>
          <ac:picMkLst>
            <pc:docMk/>
            <pc:sldMk cId="3457612544" sldId="273"/>
            <ac:picMk id="15" creationId="{862BE1EE-B989-4911-BDB9-6A702A81211A}"/>
          </ac:picMkLst>
        </pc:picChg>
        <pc:picChg chg="del mod">
          <ac:chgData name="Tiela Agnew" userId="8277193583f3ee16" providerId="LiveId" clId="{08908DCD-71D0-46ED-B22F-C338FED66B04}" dt="2022-02-23T14:09:40.877" v="831" actId="478"/>
          <ac:picMkLst>
            <pc:docMk/>
            <pc:sldMk cId="3457612544" sldId="273"/>
            <ac:picMk id="17" creationId="{E555965A-28AE-4DE1-B4D7-583F41CF88A8}"/>
          </ac:picMkLst>
        </pc:picChg>
        <pc:picChg chg="del mod">
          <ac:chgData name="Tiela Agnew" userId="8277193583f3ee16" providerId="LiveId" clId="{08908DCD-71D0-46ED-B22F-C338FED66B04}" dt="2022-02-23T14:10:28.157" v="842" actId="21"/>
          <ac:picMkLst>
            <pc:docMk/>
            <pc:sldMk cId="3457612544" sldId="273"/>
            <ac:picMk id="19" creationId="{21530E31-E6F3-44A2-A13A-C864BBAF158C}"/>
          </ac:picMkLst>
        </pc:picChg>
      </pc:sldChg>
      <pc:sldChg chg="addSp delSp modSp mod setBg modAnim">
        <pc:chgData name="Tiela Agnew" userId="8277193583f3ee16" providerId="LiveId" clId="{08908DCD-71D0-46ED-B22F-C338FED66B04}" dt="2022-02-23T14:16:21.091" v="1375"/>
        <pc:sldMkLst>
          <pc:docMk/>
          <pc:sldMk cId="4124563293" sldId="274"/>
        </pc:sldMkLst>
        <pc:spChg chg="mod">
          <ac:chgData name="Tiela Agnew" userId="8277193583f3ee16" providerId="LiveId" clId="{08908DCD-71D0-46ED-B22F-C338FED66B04}" dt="2022-02-23T14:14:29.432" v="1109" actId="5793"/>
          <ac:spMkLst>
            <pc:docMk/>
            <pc:sldMk cId="4124563293" sldId="274"/>
            <ac:spMk id="2" creationId="{F687A7CD-4DCD-4A04-A6E7-D5BFF46A3BC6}"/>
          </ac:spMkLst>
        </pc:spChg>
        <pc:spChg chg="mod">
          <ac:chgData name="Tiela Agnew" userId="8277193583f3ee16" providerId="LiveId" clId="{08908DCD-71D0-46ED-B22F-C338FED66B04}" dt="2022-02-23T14:16:06.902" v="1373" actId="20577"/>
          <ac:spMkLst>
            <pc:docMk/>
            <pc:sldMk cId="4124563293" sldId="274"/>
            <ac:spMk id="6" creationId="{1AA8A2AE-FC98-4845-A011-4F51BF8BBBC4}"/>
          </ac:spMkLst>
        </pc:spChg>
        <pc:picChg chg="del mod">
          <ac:chgData name="Tiela Agnew" userId="8277193583f3ee16" providerId="LiveId" clId="{08908DCD-71D0-46ED-B22F-C338FED66B04}" dt="2022-02-23T14:16:02.999" v="1369" actId="478"/>
          <ac:picMkLst>
            <pc:docMk/>
            <pc:sldMk cId="4124563293" sldId="274"/>
            <ac:picMk id="4" creationId="{E319A65E-ED88-481B-931F-C33D4AE63674}"/>
          </ac:picMkLst>
        </pc:picChg>
        <pc:picChg chg="del mod">
          <ac:chgData name="Tiela Agnew" userId="8277193583f3ee16" providerId="LiveId" clId="{08908DCD-71D0-46ED-B22F-C338FED66B04}" dt="2022-02-23T14:16:02.432" v="1368" actId="478"/>
          <ac:picMkLst>
            <pc:docMk/>
            <pc:sldMk cId="4124563293" sldId="274"/>
            <ac:picMk id="7" creationId="{9CF734E0-7484-4B62-A49C-3BB51D075A0A}"/>
          </ac:picMkLst>
        </pc:picChg>
        <pc:picChg chg="add del mod">
          <ac:chgData name="Tiela Agnew" userId="8277193583f3ee16" providerId="LiveId" clId="{08908DCD-71D0-46ED-B22F-C338FED66B04}" dt="2022-02-23T14:13:49.809" v="1089" actId="478"/>
          <ac:picMkLst>
            <pc:docMk/>
            <pc:sldMk cId="4124563293" sldId="274"/>
            <ac:picMk id="8" creationId="{8F7B8A6A-0BB2-45D3-93B8-A6199BB3596B}"/>
          </ac:picMkLst>
        </pc:picChg>
      </pc:sldChg>
      <pc:sldChg chg="mod setBg modShow">
        <pc:chgData name="Tiela Agnew" userId="8277193583f3ee16" providerId="LiveId" clId="{08908DCD-71D0-46ED-B22F-C338FED66B04}" dt="2022-02-23T14:03:45.706" v="171"/>
        <pc:sldMkLst>
          <pc:docMk/>
          <pc:sldMk cId="741723192" sldId="275"/>
        </pc:sldMkLst>
      </pc:sldChg>
      <pc:sldChg chg="setBg">
        <pc:chgData name="Tiela Agnew" userId="8277193583f3ee16" providerId="LiveId" clId="{08908DCD-71D0-46ED-B22F-C338FED66B04}" dt="2022-02-23T14:03:45.706" v="171"/>
        <pc:sldMkLst>
          <pc:docMk/>
          <pc:sldMk cId="424888249" sldId="276"/>
        </pc:sldMkLst>
      </pc:sldChg>
      <pc:sldChg chg="setBg">
        <pc:chgData name="Tiela Agnew" userId="8277193583f3ee16" providerId="LiveId" clId="{08908DCD-71D0-46ED-B22F-C338FED66B04}" dt="2022-02-23T14:03:45.706" v="171"/>
        <pc:sldMkLst>
          <pc:docMk/>
          <pc:sldMk cId="1216531439" sldId="277"/>
        </pc:sldMkLst>
      </pc:sldChg>
      <pc:sldChg chg="setBg">
        <pc:chgData name="Tiela Agnew" userId="8277193583f3ee16" providerId="LiveId" clId="{08908DCD-71D0-46ED-B22F-C338FED66B04}" dt="2022-02-23T14:03:45.706" v="171"/>
        <pc:sldMkLst>
          <pc:docMk/>
          <pc:sldMk cId="1271319250" sldId="279"/>
        </pc:sldMkLst>
      </pc:sldChg>
      <pc:sldChg chg="setBg">
        <pc:chgData name="Tiela Agnew" userId="8277193583f3ee16" providerId="LiveId" clId="{08908DCD-71D0-46ED-B22F-C338FED66B04}" dt="2022-02-23T14:03:45.706" v="171"/>
        <pc:sldMkLst>
          <pc:docMk/>
          <pc:sldMk cId="3313629123" sldId="280"/>
        </pc:sldMkLst>
      </pc:sldChg>
      <pc:sldChg chg="setBg">
        <pc:chgData name="Tiela Agnew" userId="8277193583f3ee16" providerId="LiveId" clId="{08908DCD-71D0-46ED-B22F-C338FED66B04}" dt="2022-02-23T14:03:45.706" v="171"/>
        <pc:sldMkLst>
          <pc:docMk/>
          <pc:sldMk cId="2631024243" sldId="281"/>
        </pc:sldMkLst>
      </pc:sldChg>
      <pc:sldChg chg="setBg">
        <pc:chgData name="Tiela Agnew" userId="8277193583f3ee16" providerId="LiveId" clId="{08908DCD-71D0-46ED-B22F-C338FED66B04}" dt="2022-02-23T14:03:45.706" v="171"/>
        <pc:sldMkLst>
          <pc:docMk/>
          <pc:sldMk cId="50853302" sldId="282"/>
        </pc:sldMkLst>
      </pc:sldChg>
      <pc:sldChg chg="setBg">
        <pc:chgData name="Tiela Agnew" userId="8277193583f3ee16" providerId="LiveId" clId="{08908DCD-71D0-46ED-B22F-C338FED66B04}" dt="2022-02-23T14:03:45.706" v="171"/>
        <pc:sldMkLst>
          <pc:docMk/>
          <pc:sldMk cId="2062393245" sldId="283"/>
        </pc:sldMkLst>
      </pc:sldChg>
      <pc:sldChg chg="setBg">
        <pc:chgData name="Tiela Agnew" userId="8277193583f3ee16" providerId="LiveId" clId="{08908DCD-71D0-46ED-B22F-C338FED66B04}" dt="2022-02-23T14:03:45.706" v="171"/>
        <pc:sldMkLst>
          <pc:docMk/>
          <pc:sldMk cId="251948476" sldId="284"/>
        </pc:sldMkLst>
      </pc:sldChg>
      <pc:sldChg chg="delSp modSp mod setBg">
        <pc:chgData name="Tiela Agnew" userId="8277193583f3ee16" providerId="LiveId" clId="{08908DCD-71D0-46ED-B22F-C338FED66B04}" dt="2022-02-23T14:04:05.590" v="175" actId="1076"/>
        <pc:sldMkLst>
          <pc:docMk/>
          <pc:sldMk cId="2370646387" sldId="285"/>
        </pc:sldMkLst>
        <pc:spChg chg="del">
          <ac:chgData name="Tiela Agnew" userId="8277193583f3ee16" providerId="LiveId" clId="{08908DCD-71D0-46ED-B22F-C338FED66B04}" dt="2022-02-23T14:04:01.811" v="174" actId="478"/>
          <ac:spMkLst>
            <pc:docMk/>
            <pc:sldMk cId="2370646387" sldId="285"/>
            <ac:spMk id="7" creationId="{A0D493F7-46BB-480C-A53C-9F2361BC5DCA}"/>
          </ac:spMkLst>
        </pc:spChg>
        <pc:spChg chg="del">
          <ac:chgData name="Tiela Agnew" userId="8277193583f3ee16" providerId="LiveId" clId="{08908DCD-71D0-46ED-B22F-C338FED66B04}" dt="2022-02-23T14:04:00.802" v="173" actId="478"/>
          <ac:spMkLst>
            <pc:docMk/>
            <pc:sldMk cId="2370646387" sldId="285"/>
            <ac:spMk id="10" creationId="{D4B78C15-D63D-4D76-9F15-B8148F49FC9B}"/>
          </ac:spMkLst>
        </pc:spChg>
        <pc:spChg chg="mod">
          <ac:chgData name="Tiela Agnew" userId="8277193583f3ee16" providerId="LiveId" clId="{08908DCD-71D0-46ED-B22F-C338FED66B04}" dt="2022-02-23T14:04:05.590" v="175" actId="1076"/>
          <ac:spMkLst>
            <pc:docMk/>
            <pc:sldMk cId="2370646387" sldId="285"/>
            <ac:spMk id="13" creationId="{79E3A1FC-0F01-4CC4-A055-18996D1B442B}"/>
          </ac:spMkLst>
        </pc:spChg>
      </pc:sldChg>
      <pc:sldChg chg="setBg">
        <pc:chgData name="Tiela Agnew" userId="8277193583f3ee16" providerId="LiveId" clId="{08908DCD-71D0-46ED-B22F-C338FED66B04}" dt="2022-02-23T14:03:45.706" v="171"/>
        <pc:sldMkLst>
          <pc:docMk/>
          <pc:sldMk cId="774862497" sldId="286"/>
        </pc:sldMkLst>
      </pc:sldChg>
      <pc:sldChg chg="mod setBg modShow">
        <pc:chgData name="Tiela Agnew" userId="8277193583f3ee16" providerId="LiveId" clId="{08908DCD-71D0-46ED-B22F-C338FED66B04}" dt="2022-02-23T14:03:45.706" v="171"/>
        <pc:sldMkLst>
          <pc:docMk/>
          <pc:sldMk cId="735958731" sldId="287"/>
        </pc:sldMkLst>
      </pc:sldChg>
      <pc:sldChg chg="setBg">
        <pc:chgData name="Tiela Agnew" userId="8277193583f3ee16" providerId="LiveId" clId="{08908DCD-71D0-46ED-B22F-C338FED66B04}" dt="2022-02-23T14:03:45.706" v="171"/>
        <pc:sldMkLst>
          <pc:docMk/>
          <pc:sldMk cId="2982271132" sldId="288"/>
        </pc:sldMkLst>
      </pc:sldChg>
      <pc:sldChg chg="delSp modSp mod setBg">
        <pc:chgData name="Tiela Agnew" userId="8277193583f3ee16" providerId="LiveId" clId="{08908DCD-71D0-46ED-B22F-C338FED66B04}" dt="2022-02-23T14:04:59.171" v="186" actId="1076"/>
        <pc:sldMkLst>
          <pc:docMk/>
          <pc:sldMk cId="963377602" sldId="289"/>
        </pc:sldMkLst>
        <pc:spChg chg="del">
          <ac:chgData name="Tiela Agnew" userId="8277193583f3ee16" providerId="LiveId" clId="{08908DCD-71D0-46ED-B22F-C338FED66B04}" dt="2022-02-23T14:04:55.083" v="185" actId="478"/>
          <ac:spMkLst>
            <pc:docMk/>
            <pc:sldMk cId="963377602" sldId="289"/>
            <ac:spMk id="7" creationId="{A0D493F7-46BB-480C-A53C-9F2361BC5DCA}"/>
          </ac:spMkLst>
        </pc:spChg>
        <pc:spChg chg="del">
          <ac:chgData name="Tiela Agnew" userId="8277193583f3ee16" providerId="LiveId" clId="{08908DCD-71D0-46ED-B22F-C338FED66B04}" dt="2022-02-23T14:04:54.283" v="184" actId="478"/>
          <ac:spMkLst>
            <pc:docMk/>
            <pc:sldMk cId="963377602" sldId="289"/>
            <ac:spMk id="10" creationId="{D4B78C15-D63D-4D76-9F15-B8148F49FC9B}"/>
          </ac:spMkLst>
        </pc:spChg>
        <pc:spChg chg="mod">
          <ac:chgData name="Tiela Agnew" userId="8277193583f3ee16" providerId="LiveId" clId="{08908DCD-71D0-46ED-B22F-C338FED66B04}" dt="2022-02-23T14:04:59.171" v="186" actId="1076"/>
          <ac:spMkLst>
            <pc:docMk/>
            <pc:sldMk cId="963377602" sldId="289"/>
            <ac:spMk id="13" creationId="{79E3A1FC-0F01-4CC4-A055-18996D1B442B}"/>
          </ac:spMkLst>
        </pc:spChg>
      </pc:sldChg>
      <pc:sldChg chg="mod setBg modShow">
        <pc:chgData name="Tiela Agnew" userId="8277193583f3ee16" providerId="LiveId" clId="{08908DCD-71D0-46ED-B22F-C338FED66B04}" dt="2022-02-23T14:03:45.706" v="171"/>
        <pc:sldMkLst>
          <pc:docMk/>
          <pc:sldMk cId="4164128768" sldId="290"/>
        </pc:sldMkLst>
      </pc:sldChg>
      <pc:sldChg chg="mod setBg modShow">
        <pc:chgData name="Tiela Agnew" userId="8277193583f3ee16" providerId="LiveId" clId="{08908DCD-71D0-46ED-B22F-C338FED66B04}" dt="2022-02-23T14:03:45.706" v="171"/>
        <pc:sldMkLst>
          <pc:docMk/>
          <pc:sldMk cId="1286733934" sldId="291"/>
        </pc:sldMkLst>
      </pc:sldChg>
      <pc:sldChg chg="mod setBg modShow">
        <pc:chgData name="Tiela Agnew" userId="8277193583f3ee16" providerId="LiveId" clId="{08908DCD-71D0-46ED-B22F-C338FED66B04}" dt="2022-02-23T14:03:45.706" v="171"/>
        <pc:sldMkLst>
          <pc:docMk/>
          <pc:sldMk cId="586087224" sldId="292"/>
        </pc:sldMkLst>
      </pc:sldChg>
      <pc:sldChg chg="mod setBg modShow">
        <pc:chgData name="Tiela Agnew" userId="8277193583f3ee16" providerId="LiveId" clId="{08908DCD-71D0-46ED-B22F-C338FED66B04}" dt="2022-02-23T14:03:45.706" v="171"/>
        <pc:sldMkLst>
          <pc:docMk/>
          <pc:sldMk cId="1747510839" sldId="293"/>
        </pc:sldMkLst>
      </pc:sldChg>
      <pc:sldChg chg="mod setBg modShow">
        <pc:chgData name="Tiela Agnew" userId="8277193583f3ee16" providerId="LiveId" clId="{08908DCD-71D0-46ED-B22F-C338FED66B04}" dt="2022-02-23T14:03:45.706" v="171"/>
        <pc:sldMkLst>
          <pc:docMk/>
          <pc:sldMk cId="2999673307" sldId="294"/>
        </pc:sldMkLst>
      </pc:sldChg>
      <pc:sldChg chg="mod setBg modShow">
        <pc:chgData name="Tiela Agnew" userId="8277193583f3ee16" providerId="LiveId" clId="{08908DCD-71D0-46ED-B22F-C338FED66B04}" dt="2022-02-23T14:03:45.706" v="171"/>
        <pc:sldMkLst>
          <pc:docMk/>
          <pc:sldMk cId="2912285801" sldId="295"/>
        </pc:sldMkLst>
      </pc:sldChg>
      <pc:sldChg chg="mod setBg modShow">
        <pc:chgData name="Tiela Agnew" userId="8277193583f3ee16" providerId="LiveId" clId="{08908DCD-71D0-46ED-B22F-C338FED66B04}" dt="2022-02-23T14:03:45.706" v="171"/>
        <pc:sldMkLst>
          <pc:docMk/>
          <pc:sldMk cId="1188660185" sldId="296"/>
        </pc:sldMkLst>
      </pc:sldChg>
      <pc:sldChg chg="mod setBg modShow">
        <pc:chgData name="Tiela Agnew" userId="8277193583f3ee16" providerId="LiveId" clId="{08908DCD-71D0-46ED-B22F-C338FED66B04}" dt="2022-02-23T14:03:45.706" v="171"/>
        <pc:sldMkLst>
          <pc:docMk/>
          <pc:sldMk cId="2674476813" sldId="297"/>
        </pc:sldMkLst>
      </pc:sldChg>
      <pc:sldChg chg="mod setBg modShow">
        <pc:chgData name="Tiela Agnew" userId="8277193583f3ee16" providerId="LiveId" clId="{08908DCD-71D0-46ED-B22F-C338FED66B04}" dt="2022-02-23T14:03:45.706" v="171"/>
        <pc:sldMkLst>
          <pc:docMk/>
          <pc:sldMk cId="2371587022" sldId="298"/>
        </pc:sldMkLst>
      </pc:sldChg>
      <pc:sldChg chg="mod setBg modShow">
        <pc:chgData name="Tiela Agnew" userId="8277193583f3ee16" providerId="LiveId" clId="{08908DCD-71D0-46ED-B22F-C338FED66B04}" dt="2022-02-23T14:03:45.706" v="171"/>
        <pc:sldMkLst>
          <pc:docMk/>
          <pc:sldMk cId="936490703" sldId="299"/>
        </pc:sldMkLst>
      </pc:sldChg>
      <pc:sldChg chg="mod setBg modShow">
        <pc:chgData name="Tiela Agnew" userId="8277193583f3ee16" providerId="LiveId" clId="{08908DCD-71D0-46ED-B22F-C338FED66B04}" dt="2022-02-23T14:03:45.706" v="171"/>
        <pc:sldMkLst>
          <pc:docMk/>
          <pc:sldMk cId="3513516622" sldId="300"/>
        </pc:sldMkLst>
      </pc:sldChg>
      <pc:sldChg chg="delSp modSp mod setBg">
        <pc:chgData name="Tiela Agnew" userId="8277193583f3ee16" providerId="LiveId" clId="{08908DCD-71D0-46ED-B22F-C338FED66B04}" dt="2022-02-23T14:04:41.863" v="182" actId="1076"/>
        <pc:sldMkLst>
          <pc:docMk/>
          <pc:sldMk cId="1581483933" sldId="301"/>
        </pc:sldMkLst>
        <pc:spChg chg="del">
          <ac:chgData name="Tiela Agnew" userId="8277193583f3ee16" providerId="LiveId" clId="{08908DCD-71D0-46ED-B22F-C338FED66B04}" dt="2022-02-23T14:04:35.081" v="181" actId="478"/>
          <ac:spMkLst>
            <pc:docMk/>
            <pc:sldMk cId="1581483933" sldId="301"/>
            <ac:spMk id="7" creationId="{A0D493F7-46BB-480C-A53C-9F2361BC5DCA}"/>
          </ac:spMkLst>
        </pc:spChg>
        <pc:spChg chg="mod">
          <ac:chgData name="Tiela Agnew" userId="8277193583f3ee16" providerId="LiveId" clId="{08908DCD-71D0-46ED-B22F-C338FED66B04}" dt="2022-02-23T14:04:41.863" v="182" actId="1076"/>
          <ac:spMkLst>
            <pc:docMk/>
            <pc:sldMk cId="1581483933" sldId="301"/>
            <ac:spMk id="13" creationId="{79E3A1FC-0F01-4CC4-A055-18996D1B442B}"/>
          </ac:spMkLst>
        </pc:spChg>
      </pc:sldChg>
      <pc:sldChg chg="delSp modSp mod setBg">
        <pc:chgData name="Tiela Agnew" userId="8277193583f3ee16" providerId="LiveId" clId="{08908DCD-71D0-46ED-B22F-C338FED66B04}" dt="2022-02-23T14:04:23.927" v="179" actId="1076"/>
        <pc:sldMkLst>
          <pc:docMk/>
          <pc:sldMk cId="465668093" sldId="302"/>
        </pc:sldMkLst>
        <pc:spChg chg="del">
          <ac:chgData name="Tiela Agnew" userId="8277193583f3ee16" providerId="LiveId" clId="{08908DCD-71D0-46ED-B22F-C338FED66B04}" dt="2022-02-23T14:04:20.805" v="178" actId="478"/>
          <ac:spMkLst>
            <pc:docMk/>
            <pc:sldMk cId="465668093" sldId="302"/>
            <ac:spMk id="7" creationId="{A0D493F7-46BB-480C-A53C-9F2361BC5DCA}"/>
          </ac:spMkLst>
        </pc:spChg>
        <pc:spChg chg="del">
          <ac:chgData name="Tiela Agnew" userId="8277193583f3ee16" providerId="LiveId" clId="{08908DCD-71D0-46ED-B22F-C338FED66B04}" dt="2022-02-23T14:04:19.635" v="177" actId="478"/>
          <ac:spMkLst>
            <pc:docMk/>
            <pc:sldMk cId="465668093" sldId="302"/>
            <ac:spMk id="10" creationId="{D4B78C15-D63D-4D76-9F15-B8148F49FC9B}"/>
          </ac:spMkLst>
        </pc:spChg>
        <pc:spChg chg="mod">
          <ac:chgData name="Tiela Agnew" userId="8277193583f3ee16" providerId="LiveId" clId="{08908DCD-71D0-46ED-B22F-C338FED66B04}" dt="2022-02-23T14:04:23.927" v="179" actId="1076"/>
          <ac:spMkLst>
            <pc:docMk/>
            <pc:sldMk cId="465668093" sldId="302"/>
            <ac:spMk id="13" creationId="{79E3A1FC-0F01-4CC4-A055-18996D1B442B}"/>
          </ac:spMkLst>
        </pc:spChg>
      </pc:sldChg>
      <pc:sldChg chg="setBg">
        <pc:chgData name="Tiela Agnew" userId="8277193583f3ee16" providerId="LiveId" clId="{08908DCD-71D0-46ED-B22F-C338FED66B04}" dt="2022-02-23T14:03:45.706" v="171"/>
        <pc:sldMkLst>
          <pc:docMk/>
          <pc:sldMk cId="2723168344" sldId="303"/>
        </pc:sldMkLst>
      </pc:sldChg>
      <pc:sldChg chg="setBg">
        <pc:chgData name="Tiela Agnew" userId="8277193583f3ee16" providerId="LiveId" clId="{08908DCD-71D0-46ED-B22F-C338FED66B04}" dt="2022-02-23T14:03:45.706" v="171"/>
        <pc:sldMkLst>
          <pc:docMk/>
          <pc:sldMk cId="2096900809" sldId="304"/>
        </pc:sldMkLst>
      </pc:sldChg>
      <pc:sldChg chg="setBg">
        <pc:chgData name="Tiela Agnew" userId="8277193583f3ee16" providerId="LiveId" clId="{08908DCD-71D0-46ED-B22F-C338FED66B04}" dt="2022-02-23T14:03:45.706" v="171"/>
        <pc:sldMkLst>
          <pc:docMk/>
          <pc:sldMk cId="769667348" sldId="305"/>
        </pc:sldMkLst>
      </pc:sldChg>
      <pc:sldChg chg="setBg">
        <pc:chgData name="Tiela Agnew" userId="8277193583f3ee16" providerId="LiveId" clId="{08908DCD-71D0-46ED-B22F-C338FED66B04}" dt="2022-02-23T14:03:45.706" v="171"/>
        <pc:sldMkLst>
          <pc:docMk/>
          <pc:sldMk cId="3385028595" sldId="306"/>
        </pc:sldMkLst>
      </pc:sldChg>
      <pc:sldChg chg="setBg">
        <pc:chgData name="Tiela Agnew" userId="8277193583f3ee16" providerId="LiveId" clId="{08908DCD-71D0-46ED-B22F-C338FED66B04}" dt="2022-02-23T14:03:45.706" v="171"/>
        <pc:sldMkLst>
          <pc:docMk/>
          <pc:sldMk cId="1910769196" sldId="307"/>
        </pc:sldMkLst>
      </pc:sldChg>
      <pc:sldChg chg="setBg">
        <pc:chgData name="Tiela Agnew" userId="8277193583f3ee16" providerId="LiveId" clId="{08908DCD-71D0-46ED-B22F-C338FED66B04}" dt="2022-02-23T14:03:45.706" v="171"/>
        <pc:sldMkLst>
          <pc:docMk/>
          <pc:sldMk cId="1781715303" sldId="308"/>
        </pc:sldMkLst>
      </pc:sldChg>
      <pc:sldChg chg="setBg">
        <pc:chgData name="Tiela Agnew" userId="8277193583f3ee16" providerId="LiveId" clId="{08908DCD-71D0-46ED-B22F-C338FED66B04}" dt="2022-02-23T14:03:45.706" v="171"/>
        <pc:sldMkLst>
          <pc:docMk/>
          <pc:sldMk cId="157348289" sldId="309"/>
        </pc:sldMkLst>
      </pc:sldChg>
      <pc:sldChg chg="setBg">
        <pc:chgData name="Tiela Agnew" userId="8277193583f3ee16" providerId="LiveId" clId="{08908DCD-71D0-46ED-B22F-C338FED66B04}" dt="2022-02-23T14:03:45.706" v="171"/>
        <pc:sldMkLst>
          <pc:docMk/>
          <pc:sldMk cId="1973754333" sldId="310"/>
        </pc:sldMkLst>
      </pc:sldChg>
      <pc:sldChg chg="addSp delSp modSp add del mod">
        <pc:chgData name="Tiela Agnew" userId="8277193583f3ee16" providerId="LiveId" clId="{08908DCD-71D0-46ED-B22F-C338FED66B04}" dt="2022-02-23T13:57:16.824" v="5" actId="47"/>
        <pc:sldMkLst>
          <pc:docMk/>
          <pc:sldMk cId="1105726908" sldId="311"/>
        </pc:sldMkLst>
        <pc:spChg chg="del">
          <ac:chgData name="Tiela Agnew" userId="8277193583f3ee16" providerId="LiveId" clId="{08908DCD-71D0-46ED-B22F-C338FED66B04}" dt="2022-02-23T13:57:07.808" v="2" actId="478"/>
          <ac:spMkLst>
            <pc:docMk/>
            <pc:sldMk cId="1105726908" sldId="311"/>
            <ac:spMk id="2" creationId="{B0266224-69B0-43C9-B5AC-DCA460F4DF0D}"/>
          </ac:spMkLst>
        </pc:spChg>
        <pc:spChg chg="add del mod">
          <ac:chgData name="Tiela Agnew" userId="8277193583f3ee16" providerId="LiveId" clId="{08908DCD-71D0-46ED-B22F-C338FED66B04}" dt="2022-02-23T13:57:10.395" v="3" actId="478"/>
          <ac:spMkLst>
            <pc:docMk/>
            <pc:sldMk cId="1105726908" sldId="311"/>
            <ac:spMk id="4" creationId="{CDC58856-CDFE-4BEC-B9C0-DEAC379F45C6}"/>
          </ac:spMkLst>
        </pc:spChg>
      </pc:sldChg>
      <pc:sldChg chg="modSp add mod setBg">
        <pc:chgData name="Tiela Agnew" userId="8277193583f3ee16" providerId="LiveId" clId="{08908DCD-71D0-46ED-B22F-C338FED66B04}" dt="2022-02-23T14:03:45.706" v="171"/>
        <pc:sldMkLst>
          <pc:docMk/>
          <pc:sldMk cId="0" sldId="312"/>
        </pc:sldMkLst>
        <pc:spChg chg="mod">
          <ac:chgData name="Tiela Agnew" userId="8277193583f3ee16" providerId="LiveId" clId="{08908DCD-71D0-46ED-B22F-C338FED66B04}" dt="2022-02-23T14:01:46.923" v="161" actId="20577"/>
          <ac:spMkLst>
            <pc:docMk/>
            <pc:sldMk cId="0" sldId="312"/>
            <ac:spMk id="120" creationId="{00000000-0000-0000-0000-000000000000}"/>
          </ac:spMkLst>
        </pc:spChg>
        <pc:spChg chg="mod">
          <ac:chgData name="Tiela Agnew" userId="8277193583f3ee16" providerId="LiveId" clId="{08908DCD-71D0-46ED-B22F-C338FED66B04}" dt="2022-02-23T14:00:30.248" v="36" actId="20577"/>
          <ac:spMkLst>
            <pc:docMk/>
            <pc:sldMk cId="0" sldId="312"/>
            <ac:spMk id="121" creationId="{00000000-0000-0000-0000-000000000000}"/>
          </ac:spMkLst>
        </pc:spChg>
        <pc:graphicFrameChg chg="mod">
          <ac:chgData name="Tiela Agnew" userId="8277193583f3ee16" providerId="LiveId" clId="{08908DCD-71D0-46ED-B22F-C338FED66B04}" dt="2022-02-23T13:57:11.645" v="4"/>
          <ac:graphicFrameMkLst>
            <pc:docMk/>
            <pc:sldMk cId="0" sldId="312"/>
            <ac:graphicFrameMk id="122" creationId="{00000000-0000-0000-0000-000000000000}"/>
          </ac:graphicFrameMkLst>
        </pc:graphicFrameChg>
        <pc:graphicFrameChg chg="mod">
          <ac:chgData name="Tiela Agnew" userId="8277193583f3ee16" providerId="LiveId" clId="{08908DCD-71D0-46ED-B22F-C338FED66B04}" dt="2022-02-23T13:57:11.645" v="4"/>
          <ac:graphicFrameMkLst>
            <pc:docMk/>
            <pc:sldMk cId="0" sldId="312"/>
            <ac:graphicFrameMk id="124" creationId="{00000000-0000-0000-0000-000000000000}"/>
          </ac:graphicFrameMkLst>
        </pc:graphicFrameChg>
        <pc:graphicFrameChg chg="mod">
          <ac:chgData name="Tiela Agnew" userId="8277193583f3ee16" providerId="LiveId" clId="{08908DCD-71D0-46ED-B22F-C338FED66B04}" dt="2022-02-23T13:57:11.645" v="4"/>
          <ac:graphicFrameMkLst>
            <pc:docMk/>
            <pc:sldMk cId="0" sldId="312"/>
            <ac:graphicFrameMk id="12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025C1-56A9-47D2-B53B-495E94D821F6}" type="datetimeFigureOut">
              <a:rPr lang="en-AU" smtClean="0"/>
              <a:t>10/03/2022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72A16-7E00-4231-9F99-D172B01266DE}" type="slidenum">
              <a:rPr lang="en-AU" smtClean="0"/>
              <a:t>‹#›</a:t>
            </a:fld>
            <a:endParaRPr lang="en-AU"/>
          </a:p>
        </p:txBody>
      </p:sp>
    </p:spTree>
    <p:extLst>
      <p:ext uri="{BB962C8B-B14F-4D97-AF65-F5344CB8AC3E}">
        <p14:creationId xmlns:p14="http://schemas.microsoft.com/office/powerpoint/2010/main" val="349754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411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651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51</a:t>
            </a:fld>
            <a:endParaRPr lang="en-AU"/>
          </a:p>
        </p:txBody>
      </p:sp>
    </p:spTree>
    <p:extLst>
      <p:ext uri="{BB962C8B-B14F-4D97-AF65-F5344CB8AC3E}">
        <p14:creationId xmlns:p14="http://schemas.microsoft.com/office/powerpoint/2010/main" val="2759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54</a:t>
            </a:fld>
            <a:endParaRPr lang="en-AU"/>
          </a:p>
        </p:txBody>
      </p:sp>
    </p:spTree>
    <p:extLst>
      <p:ext uri="{BB962C8B-B14F-4D97-AF65-F5344CB8AC3E}">
        <p14:creationId xmlns:p14="http://schemas.microsoft.com/office/powerpoint/2010/main" val="236597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55</a:t>
            </a:fld>
            <a:endParaRPr lang="en-AU"/>
          </a:p>
        </p:txBody>
      </p:sp>
    </p:spTree>
    <p:extLst>
      <p:ext uri="{BB962C8B-B14F-4D97-AF65-F5344CB8AC3E}">
        <p14:creationId xmlns:p14="http://schemas.microsoft.com/office/powerpoint/2010/main" val="306330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56</a:t>
            </a:fld>
            <a:endParaRPr lang="en-AU"/>
          </a:p>
        </p:txBody>
      </p:sp>
    </p:spTree>
    <p:extLst>
      <p:ext uri="{BB962C8B-B14F-4D97-AF65-F5344CB8AC3E}">
        <p14:creationId xmlns:p14="http://schemas.microsoft.com/office/powerpoint/2010/main" val="353820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57</a:t>
            </a:fld>
            <a:endParaRPr lang="en-AU"/>
          </a:p>
        </p:txBody>
      </p:sp>
    </p:spTree>
    <p:extLst>
      <p:ext uri="{BB962C8B-B14F-4D97-AF65-F5344CB8AC3E}">
        <p14:creationId xmlns:p14="http://schemas.microsoft.com/office/powerpoint/2010/main" val="65254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2A72A16-7E00-4231-9F99-D172B01266DE}" type="slidenum">
              <a:rPr lang="en-AU" smtClean="0"/>
              <a:t>58</a:t>
            </a:fld>
            <a:endParaRPr lang="en-AU"/>
          </a:p>
        </p:txBody>
      </p:sp>
    </p:spTree>
    <p:extLst>
      <p:ext uri="{BB962C8B-B14F-4D97-AF65-F5344CB8AC3E}">
        <p14:creationId xmlns:p14="http://schemas.microsoft.com/office/powerpoint/2010/main" val="341946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FCC6-399D-4B0A-8C86-6FB370CC17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17B417E-1CFB-498D-B7D6-F3DCAC117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4DC26C8-0771-4E54-8C17-75DC01B82AE4}"/>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CE401EC4-829F-4D2D-B35B-E59B2A82552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EFFC20-608E-4CFA-A77D-6ECF5774B05D}"/>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414814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5B99-A0EA-43F9-8065-EAAF2306DCE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34AA6F5-D5B0-46D1-A1F5-26C7059310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B2D8E1-F2ED-4D83-8BE1-9E37B282E7FF}"/>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C6CFCBFE-85C8-46CF-A6B8-1B5905982F8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7348CE-68FA-4201-BAE4-A260A296631A}"/>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30089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136EF-5927-4895-9007-1C29075887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CF07052-A86F-44B0-9DEE-14B36FAA8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91EA698-40B7-49D9-9E60-0CAEE661EF2B}"/>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1CBDEE42-72C2-4666-85BE-E14B52694F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E1EB30-A565-4079-83BC-763BCB9556A8}"/>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66946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arning Objective and Success Criteria">
  <p:cSld name="Learning Objective and Success Criteria">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22" name="Google Shape;22;p4"/>
          <p:cNvSpPr txBox="1"/>
          <p:nvPr/>
        </p:nvSpPr>
        <p:spPr>
          <a:xfrm rot="-5400000">
            <a:off x="-1239333" y="1612200"/>
            <a:ext cx="3065200" cy="459200"/>
          </a:xfrm>
          <a:prstGeom prst="rect">
            <a:avLst/>
          </a:prstGeom>
          <a:noFill/>
          <a:ln w="1905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2133">
                <a:solidFill>
                  <a:srgbClr val="0B5394"/>
                </a:solidFill>
                <a:latin typeface="Century Gothic"/>
                <a:ea typeface="Century Gothic"/>
                <a:cs typeface="Century Gothic"/>
                <a:sym typeface="Century Gothic"/>
              </a:rPr>
              <a:t>LEARNING OBJECTIVE</a:t>
            </a:r>
            <a:endParaRPr sz="2133">
              <a:solidFill>
                <a:srgbClr val="0B5394"/>
              </a:solidFill>
              <a:latin typeface="Century Gothic"/>
              <a:ea typeface="Century Gothic"/>
              <a:cs typeface="Century Gothic"/>
              <a:sym typeface="Century Gothic"/>
            </a:endParaRPr>
          </a:p>
        </p:txBody>
      </p:sp>
      <p:sp>
        <p:nvSpPr>
          <p:cNvPr id="23" name="Google Shape;23;p4"/>
          <p:cNvSpPr/>
          <p:nvPr/>
        </p:nvSpPr>
        <p:spPr>
          <a:xfrm>
            <a:off x="527533" y="309200"/>
            <a:ext cx="8558800" cy="30744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txBox="1">
            <a:spLocks noGrp="1"/>
          </p:cNvSpPr>
          <p:nvPr>
            <p:ph type="title"/>
          </p:nvPr>
        </p:nvSpPr>
        <p:spPr>
          <a:xfrm>
            <a:off x="709433" y="636700"/>
            <a:ext cx="6748800" cy="2446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1054333" y="4974600"/>
            <a:ext cx="2695200" cy="459200"/>
          </a:xfrm>
          <a:prstGeom prst="rect">
            <a:avLst/>
          </a:prstGeom>
          <a:noFill/>
          <a:ln w="1905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2133">
                <a:solidFill>
                  <a:srgbClr val="0B5394"/>
                </a:solidFill>
                <a:latin typeface="Century Gothic"/>
                <a:ea typeface="Century Gothic"/>
                <a:cs typeface="Century Gothic"/>
                <a:sym typeface="Century Gothic"/>
              </a:rPr>
              <a:t>SUCCESS CRITERIA</a:t>
            </a:r>
            <a:endParaRPr sz="2133">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663967" y="3856500"/>
            <a:ext cx="6930800" cy="2683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1219170" lvl="1"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828754" lvl="2"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2438339" lvl="3"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3047924" lvl="4"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3657509" lvl="5"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4267093" lvl="6"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4876678" lvl="7" indent="-423323">
              <a:spcBef>
                <a:spcPts val="2133"/>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5486263" lvl="8" indent="-423323">
              <a:spcBef>
                <a:spcPts val="2133"/>
              </a:spcBef>
              <a:spcAft>
                <a:spcPts val="2133"/>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21430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DA6B-9FBE-415B-9042-EEDEE8AECE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5FF30B-DD6F-410E-9D3E-BC62DD49D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A931DD-A8E1-4F5E-9DF6-F34CB413B674}"/>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8DEB1CE8-FE35-4589-9E85-75210771AD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E01CB6F-D597-47AD-AD6E-0B42FCE7F328}"/>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1889049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AF14-B4B5-471E-9B44-8EC39399D7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C3A2F7F-1675-41A5-AF9A-E0151C5DBE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B6FA8F-7761-4CF0-8CC2-106769DC2856}"/>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C08BF124-A620-4CF0-9042-81818E511B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B58647-472A-4891-A883-3154B97AA0C3}"/>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380544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560F-E38C-48EB-BF41-776DD1B7605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E9D11D7-767C-4C04-B992-D9F23A1CD4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4A8B020-EEDE-49A5-9B15-3F141DE789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F4C0C45-5BCA-4BCF-BF3F-2EEE376B4F0A}"/>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6" name="Footer Placeholder 5">
            <a:extLst>
              <a:ext uri="{FF2B5EF4-FFF2-40B4-BE49-F238E27FC236}">
                <a16:creationId xmlns:a16="http://schemas.microsoft.com/office/drawing/2014/main" id="{01597EDB-7209-4B5E-94ED-E700828E156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B01AE4D-89BB-4833-9FC7-DF39D78F0B5E}"/>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78083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08971-2B4C-416B-ACB4-BB7EF77239D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D70A7E-D648-418E-BABA-CDC3DE304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DBE288-64D6-4046-9D87-A0AABA626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73DDA4B-2CF7-437F-B5B3-06D02A51D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A8CACE-8153-4389-8E10-BF5B949D4B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24ADEB6-2794-45ED-82EF-93084AD25058}"/>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8" name="Footer Placeholder 7">
            <a:extLst>
              <a:ext uri="{FF2B5EF4-FFF2-40B4-BE49-F238E27FC236}">
                <a16:creationId xmlns:a16="http://schemas.microsoft.com/office/drawing/2014/main" id="{A768E855-F8B4-4A33-8EE2-EF720C61983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49BE3A3-B2CC-41B6-874D-DBA90178A709}"/>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229912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1178-816A-4227-BF2A-CB53F504DEE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C2C6380-1DCF-485B-B53F-438E52BAB4D7}"/>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4" name="Footer Placeholder 3">
            <a:extLst>
              <a:ext uri="{FF2B5EF4-FFF2-40B4-BE49-F238E27FC236}">
                <a16:creationId xmlns:a16="http://schemas.microsoft.com/office/drawing/2014/main" id="{E436B887-15DE-493E-8547-59F7C53A964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8EF0671-6876-4FD4-9B50-1E34B9299976}"/>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363255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2E024-98C5-4534-8202-588BCC829FBC}"/>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3" name="Footer Placeholder 2">
            <a:extLst>
              <a:ext uri="{FF2B5EF4-FFF2-40B4-BE49-F238E27FC236}">
                <a16:creationId xmlns:a16="http://schemas.microsoft.com/office/drawing/2014/main" id="{1BE14592-D1A0-454F-AC03-527D66F822D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4DE43FD-C0D0-4CE7-942A-8478A6BD3F84}"/>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365460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C8F7-5731-47D4-B9A0-0AB5340EF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1146956-7E81-4C4E-A38A-9711C7387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9D6E7B6-9851-4597-A89D-3F313F66F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C8794A-ECBF-4C19-B5DC-E7240D462FA2}"/>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6" name="Footer Placeholder 5">
            <a:extLst>
              <a:ext uri="{FF2B5EF4-FFF2-40B4-BE49-F238E27FC236}">
                <a16:creationId xmlns:a16="http://schemas.microsoft.com/office/drawing/2014/main" id="{A119F40D-F7EA-4BA7-9303-9E8EE7F1F23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ADC617-FBCF-472B-A50E-7BAA26213571}"/>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78906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30C7-34B1-489F-A55F-869C26253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C2509B5-FB15-4FC8-B106-B1BA0962D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CA7B8C8-EA61-4DAD-BE49-2C049839F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CD934-D096-45C1-B7EB-6C0DD13597AB}"/>
              </a:ext>
            </a:extLst>
          </p:cNvPr>
          <p:cNvSpPr>
            <a:spLocks noGrp="1"/>
          </p:cNvSpPr>
          <p:nvPr>
            <p:ph type="dt" sz="half" idx="10"/>
          </p:nvPr>
        </p:nvSpPr>
        <p:spPr/>
        <p:txBody>
          <a:bodyPr/>
          <a:lstStyle/>
          <a:p>
            <a:fld id="{66E14C24-F6FB-4365-A4BF-51B62CFAC7B2}" type="datetimeFigureOut">
              <a:rPr lang="en-AU" smtClean="0"/>
              <a:t>10/03/2022</a:t>
            </a:fld>
            <a:endParaRPr lang="en-AU"/>
          </a:p>
        </p:txBody>
      </p:sp>
      <p:sp>
        <p:nvSpPr>
          <p:cNvPr id="6" name="Footer Placeholder 5">
            <a:extLst>
              <a:ext uri="{FF2B5EF4-FFF2-40B4-BE49-F238E27FC236}">
                <a16:creationId xmlns:a16="http://schemas.microsoft.com/office/drawing/2014/main" id="{92E6E76B-4B12-47CE-A5AC-1B74E3F6845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655A400-512A-4FF5-8561-727D01AEFAFD}"/>
              </a:ext>
            </a:extLst>
          </p:cNvPr>
          <p:cNvSpPr>
            <a:spLocks noGrp="1"/>
          </p:cNvSpPr>
          <p:nvPr>
            <p:ph type="sldNum" sz="quarter" idx="12"/>
          </p:nvPr>
        </p:nvSpPr>
        <p:spPr/>
        <p:txBody>
          <a:bodyPr/>
          <a:lstStyle/>
          <a:p>
            <a:fld id="{B0AC0C22-DAB0-40B5-B5AA-0BFEBEF7C2A1}" type="slidenum">
              <a:rPr lang="en-AU" smtClean="0"/>
              <a:t>‹#›</a:t>
            </a:fld>
            <a:endParaRPr lang="en-AU"/>
          </a:p>
        </p:txBody>
      </p:sp>
    </p:spTree>
    <p:extLst>
      <p:ext uri="{BB962C8B-B14F-4D97-AF65-F5344CB8AC3E}">
        <p14:creationId xmlns:p14="http://schemas.microsoft.com/office/powerpoint/2010/main" val="246408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B6F25-7CFD-4EFA-8543-03DB2D99C5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95B26A1-C201-4333-B3B1-951E34820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37DC4B-8736-4912-8ECB-DA1171A20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E14C24-F6FB-4365-A4BF-51B62CFAC7B2}" type="datetimeFigureOut">
              <a:rPr lang="en-AU" smtClean="0"/>
              <a:t>10/03/2022</a:t>
            </a:fld>
            <a:endParaRPr lang="en-AU"/>
          </a:p>
        </p:txBody>
      </p:sp>
      <p:sp>
        <p:nvSpPr>
          <p:cNvPr id="5" name="Footer Placeholder 4">
            <a:extLst>
              <a:ext uri="{FF2B5EF4-FFF2-40B4-BE49-F238E27FC236}">
                <a16:creationId xmlns:a16="http://schemas.microsoft.com/office/drawing/2014/main" id="{7610D3D3-FE81-4A17-8085-864DCB60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723BE7B-1D63-42CA-B50B-9379B048D4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C0C22-DAB0-40B5-B5AA-0BFEBEF7C2A1}" type="slidenum">
              <a:rPr lang="en-AU" smtClean="0"/>
              <a:t>‹#›</a:t>
            </a:fld>
            <a:endParaRPr lang="en-AU"/>
          </a:p>
        </p:txBody>
      </p:sp>
    </p:spTree>
    <p:extLst>
      <p:ext uri="{BB962C8B-B14F-4D97-AF65-F5344CB8AC3E}">
        <p14:creationId xmlns:p14="http://schemas.microsoft.com/office/powerpoint/2010/main" val="389303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6224-69B0-43C9-B5AC-DCA460F4DF0D}"/>
              </a:ext>
            </a:extLst>
          </p:cNvPr>
          <p:cNvSpPr>
            <a:spLocks noGrp="1"/>
          </p:cNvSpPr>
          <p:nvPr>
            <p:ph type="ctrTitle"/>
          </p:nvPr>
        </p:nvSpPr>
        <p:spPr>
          <a:xfrm>
            <a:off x="293716" y="482139"/>
            <a:ext cx="5508567" cy="2387600"/>
          </a:xfrm>
        </p:spPr>
        <p:txBody>
          <a:bodyPr/>
          <a:lstStyle/>
          <a:p>
            <a:r>
              <a:rPr lang="en-AU" dirty="0"/>
              <a:t>Inheritance</a:t>
            </a:r>
          </a:p>
        </p:txBody>
      </p:sp>
      <p:pic>
        <p:nvPicPr>
          <p:cNvPr id="1026" name="Picture 2" descr="Genetics Parents Stock Illustrations – 71 Genetics Parents Stock  Illustrations, Vectors &amp;amp; Clipart - Dreamstime">
            <a:extLst>
              <a:ext uri="{FF2B5EF4-FFF2-40B4-BE49-F238E27FC236}">
                <a16:creationId xmlns:a16="http://schemas.microsoft.com/office/drawing/2014/main" id="{8759D578-E832-4CFF-8704-B76AEE0399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96" t="5091" r="8073" b="10553"/>
          <a:stretch/>
        </p:blipFill>
        <p:spPr bwMode="auto">
          <a:xfrm>
            <a:off x="5369186" y="482139"/>
            <a:ext cx="6343353" cy="565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6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Punnett Squares</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4985026"/>
          </a:xfrm>
        </p:spPr>
        <p:txBody>
          <a:bodyPr>
            <a:normAutofit/>
          </a:bodyPr>
          <a:lstStyle/>
          <a:p>
            <a:pPr marL="0" indent="0">
              <a:buNone/>
            </a:pPr>
            <a:r>
              <a:rPr lang="en-AU" dirty="0"/>
              <a:t>A </a:t>
            </a:r>
            <a:r>
              <a:rPr lang="en-AU" b="1" dirty="0"/>
              <a:t>Punnett square</a:t>
            </a:r>
            <a:r>
              <a:rPr lang="en-AU" dirty="0"/>
              <a:t> is one way of showing all the possible types of offspring that could result from a cross. </a:t>
            </a:r>
          </a:p>
          <a:p>
            <a:pPr marL="0" indent="0">
              <a:buNone/>
            </a:pPr>
            <a:endParaRPr lang="en-AU" dirty="0"/>
          </a:p>
          <a:p>
            <a:pPr marL="0" indent="0">
              <a:buNone/>
            </a:pPr>
            <a:r>
              <a:rPr lang="en-AU" dirty="0"/>
              <a:t>You can’t assume that the offspring will appear in exactly that order and in its exact ratio but is gives us a probability of what could happen.</a:t>
            </a:r>
          </a:p>
          <a:p>
            <a:pPr marL="0" indent="0">
              <a:buNone/>
            </a:pPr>
            <a:endParaRPr lang="en-AU" dirty="0"/>
          </a:p>
          <a:p>
            <a:pPr marL="0" indent="0">
              <a:buNone/>
            </a:pPr>
            <a:r>
              <a:rPr lang="en-AU" dirty="0"/>
              <a:t>In a Punnet square, the possible gametes produced by one parent are shown across the top. And the gametes from the other parent are shown down the side. </a:t>
            </a:r>
          </a:p>
          <a:p>
            <a:pPr marL="0" indent="0">
              <a:buNone/>
            </a:pPr>
            <a:endParaRPr lang="en-AU" dirty="0"/>
          </a:p>
          <a:p>
            <a:pPr marL="0" indent="0">
              <a:buNone/>
            </a:pPr>
            <a:r>
              <a:rPr lang="en-AU" dirty="0"/>
              <a:t>In each square between them, is the possible outcome of fertilisation.</a:t>
            </a:r>
          </a:p>
        </p:txBody>
      </p:sp>
    </p:spTree>
    <p:extLst>
      <p:ext uri="{BB962C8B-B14F-4D97-AF65-F5344CB8AC3E}">
        <p14:creationId xmlns:p14="http://schemas.microsoft.com/office/powerpoint/2010/main" val="33091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777F-F43A-44ED-96E7-9E23611BD86C}"/>
              </a:ext>
            </a:extLst>
          </p:cNvPr>
          <p:cNvSpPr>
            <a:spLocks noGrp="1"/>
          </p:cNvSpPr>
          <p:nvPr>
            <p:ph type="title"/>
          </p:nvPr>
        </p:nvSpPr>
        <p:spPr/>
        <p:txBody>
          <a:bodyPr/>
          <a:lstStyle/>
          <a:p>
            <a:r>
              <a:rPr lang="en-AU" dirty="0"/>
              <a:t>Punnett Squares</a:t>
            </a:r>
          </a:p>
        </p:txBody>
      </p:sp>
      <p:sp>
        <p:nvSpPr>
          <p:cNvPr id="3" name="Content Placeholder 2">
            <a:extLst>
              <a:ext uri="{FF2B5EF4-FFF2-40B4-BE49-F238E27FC236}">
                <a16:creationId xmlns:a16="http://schemas.microsoft.com/office/drawing/2014/main" id="{8497568A-80E8-4B2E-83FB-3A0DEE368256}"/>
              </a:ext>
            </a:extLst>
          </p:cNvPr>
          <p:cNvSpPr>
            <a:spLocks noGrp="1"/>
          </p:cNvSpPr>
          <p:nvPr>
            <p:ph idx="1"/>
          </p:nvPr>
        </p:nvSpPr>
        <p:spPr>
          <a:xfrm>
            <a:off x="838200" y="1397000"/>
            <a:ext cx="10515600" cy="5095875"/>
          </a:xfrm>
        </p:spPr>
        <p:txBody>
          <a:bodyPr>
            <a:normAutofit/>
          </a:bodyPr>
          <a:lstStyle/>
          <a:p>
            <a:r>
              <a:rPr lang="en-AU" dirty="0"/>
              <a:t> Lets try using punnet squares for a couple of questions.</a:t>
            </a:r>
          </a:p>
          <a:p>
            <a:endParaRPr lang="en-AU" dirty="0"/>
          </a:p>
          <a:p>
            <a:pPr marL="0" indent="0">
              <a:buNone/>
            </a:pPr>
            <a:r>
              <a:rPr lang="en-AU" dirty="0"/>
              <a:t>1. Same as the last one we just did, what could be the outcomes of a homozygous parent with brown eyes (B) and a homozygous parent with blue eyes (b).</a:t>
            </a:r>
          </a:p>
          <a:p>
            <a:pPr marL="0" indent="0">
              <a:buNone/>
            </a:pPr>
            <a:endParaRPr lang="en-AU" dirty="0"/>
          </a:p>
          <a:p>
            <a:pPr marL="0" indent="0">
              <a:buNone/>
            </a:pPr>
            <a:r>
              <a:rPr lang="en-AU" dirty="0"/>
              <a:t>2. What would be the outcomes if two heterozygous brown eyed parents reproduce?</a:t>
            </a:r>
          </a:p>
          <a:p>
            <a:pPr marL="0" indent="0">
              <a:buNone/>
            </a:pPr>
            <a:endParaRPr lang="en-AU" dirty="0"/>
          </a:p>
          <a:p>
            <a:pPr marL="0" indent="0">
              <a:buNone/>
            </a:pPr>
            <a:r>
              <a:rPr lang="en-AU" dirty="0"/>
              <a:t>3. What would be the outcome if a heterozygous brown-eyed parent and a homozygous blue-eyed parent to reproduce?</a:t>
            </a:r>
          </a:p>
        </p:txBody>
      </p:sp>
    </p:spTree>
    <p:extLst>
      <p:ext uri="{BB962C8B-B14F-4D97-AF65-F5344CB8AC3E}">
        <p14:creationId xmlns:p14="http://schemas.microsoft.com/office/powerpoint/2010/main" val="94340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777F-F43A-44ED-96E7-9E23611BD86C}"/>
              </a:ext>
            </a:extLst>
          </p:cNvPr>
          <p:cNvSpPr>
            <a:spLocks noGrp="1"/>
          </p:cNvSpPr>
          <p:nvPr>
            <p:ph type="title"/>
          </p:nvPr>
        </p:nvSpPr>
        <p:spPr>
          <a:xfrm>
            <a:off x="668867" y="0"/>
            <a:ext cx="5427133" cy="965199"/>
          </a:xfrm>
        </p:spPr>
        <p:txBody>
          <a:bodyPr/>
          <a:lstStyle/>
          <a:p>
            <a:r>
              <a:rPr lang="en-AU" b="1" dirty="0"/>
              <a:t>Definitions:</a:t>
            </a:r>
          </a:p>
        </p:txBody>
      </p:sp>
      <p:sp>
        <p:nvSpPr>
          <p:cNvPr id="3" name="Content Placeholder 2">
            <a:extLst>
              <a:ext uri="{FF2B5EF4-FFF2-40B4-BE49-F238E27FC236}">
                <a16:creationId xmlns:a16="http://schemas.microsoft.com/office/drawing/2014/main" id="{8497568A-80E8-4B2E-83FB-3A0DEE368256}"/>
              </a:ext>
            </a:extLst>
          </p:cNvPr>
          <p:cNvSpPr>
            <a:spLocks noGrp="1"/>
          </p:cNvSpPr>
          <p:nvPr>
            <p:ph idx="1"/>
          </p:nvPr>
        </p:nvSpPr>
        <p:spPr>
          <a:xfrm>
            <a:off x="101598" y="965201"/>
            <a:ext cx="2489202" cy="5892800"/>
          </a:xfrm>
        </p:spPr>
        <p:txBody>
          <a:bodyPr>
            <a:normAutofit/>
          </a:bodyPr>
          <a:lstStyle/>
          <a:p>
            <a:pPr marL="0" indent="0">
              <a:buNone/>
            </a:pPr>
            <a:r>
              <a:rPr lang="en-AU" dirty="0"/>
              <a:t>Allele</a:t>
            </a:r>
          </a:p>
          <a:p>
            <a:pPr marL="0" indent="0">
              <a:buNone/>
            </a:pPr>
            <a:endParaRPr lang="en-AU" dirty="0"/>
          </a:p>
          <a:p>
            <a:pPr marL="0" indent="0">
              <a:buNone/>
            </a:pPr>
            <a:endParaRPr lang="en-AU" dirty="0"/>
          </a:p>
          <a:p>
            <a:pPr marL="0" indent="0">
              <a:buNone/>
            </a:pPr>
            <a:r>
              <a:rPr lang="en-AU" dirty="0"/>
              <a:t>Homozygous</a:t>
            </a:r>
          </a:p>
          <a:p>
            <a:pPr marL="0" indent="0">
              <a:buNone/>
            </a:pPr>
            <a:endParaRPr lang="en-AU" dirty="0"/>
          </a:p>
          <a:p>
            <a:pPr marL="0" indent="0">
              <a:buNone/>
            </a:pPr>
            <a:endParaRPr lang="en-AU" dirty="0"/>
          </a:p>
          <a:p>
            <a:pPr marL="0" indent="0">
              <a:buNone/>
            </a:pPr>
            <a:r>
              <a:rPr lang="en-AU" dirty="0"/>
              <a:t>Heterozygous</a:t>
            </a:r>
          </a:p>
          <a:p>
            <a:pPr marL="0" indent="0">
              <a:buNone/>
            </a:pPr>
            <a:endParaRPr lang="en-AU" dirty="0"/>
          </a:p>
          <a:p>
            <a:pPr marL="0" indent="0">
              <a:buNone/>
            </a:pPr>
            <a:endParaRPr lang="en-AU" dirty="0"/>
          </a:p>
          <a:p>
            <a:pPr marL="0" indent="0">
              <a:buNone/>
            </a:pPr>
            <a:r>
              <a:rPr lang="en-AU" dirty="0"/>
              <a:t>Genotype</a:t>
            </a: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B605DAB1-35C4-4D1E-9649-4811FC67A437}"/>
              </a:ext>
            </a:extLst>
          </p:cNvPr>
          <p:cNvSpPr txBox="1">
            <a:spLocks/>
          </p:cNvSpPr>
          <p:nvPr/>
        </p:nvSpPr>
        <p:spPr>
          <a:xfrm>
            <a:off x="2235200" y="965200"/>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different forms of the same gene at the same point on homologous chromosomes</a:t>
            </a:r>
          </a:p>
        </p:txBody>
      </p:sp>
      <p:sp>
        <p:nvSpPr>
          <p:cNvPr id="7" name="Content Placeholder 2">
            <a:extLst>
              <a:ext uri="{FF2B5EF4-FFF2-40B4-BE49-F238E27FC236}">
                <a16:creationId xmlns:a16="http://schemas.microsoft.com/office/drawing/2014/main" id="{68A856DF-041D-4996-9F8A-9F03F2E57C8D}"/>
              </a:ext>
            </a:extLst>
          </p:cNvPr>
          <p:cNvSpPr txBox="1">
            <a:spLocks/>
          </p:cNvSpPr>
          <p:nvPr/>
        </p:nvSpPr>
        <p:spPr>
          <a:xfrm>
            <a:off x="2240545" y="2514602"/>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Having two identical alleles on homologous chromosomes</a:t>
            </a:r>
          </a:p>
        </p:txBody>
      </p:sp>
      <p:sp>
        <p:nvSpPr>
          <p:cNvPr id="8" name="Content Placeholder 2">
            <a:extLst>
              <a:ext uri="{FF2B5EF4-FFF2-40B4-BE49-F238E27FC236}">
                <a16:creationId xmlns:a16="http://schemas.microsoft.com/office/drawing/2014/main" id="{94295766-4CE6-49DA-AB3E-86089C8458A2}"/>
              </a:ext>
            </a:extLst>
          </p:cNvPr>
          <p:cNvSpPr txBox="1">
            <a:spLocks/>
          </p:cNvSpPr>
          <p:nvPr/>
        </p:nvSpPr>
        <p:spPr>
          <a:xfrm>
            <a:off x="2235200" y="4076369"/>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Having two different alleles on homologous chromosomes</a:t>
            </a:r>
          </a:p>
        </p:txBody>
      </p:sp>
      <p:sp>
        <p:nvSpPr>
          <p:cNvPr id="9" name="Content Placeholder 2">
            <a:extLst>
              <a:ext uri="{FF2B5EF4-FFF2-40B4-BE49-F238E27FC236}">
                <a16:creationId xmlns:a16="http://schemas.microsoft.com/office/drawing/2014/main" id="{A51A1BAF-0868-4953-A6E6-CBC4E5A0D68F}"/>
              </a:ext>
            </a:extLst>
          </p:cNvPr>
          <p:cNvSpPr txBox="1">
            <a:spLocks/>
          </p:cNvSpPr>
          <p:nvPr/>
        </p:nvSpPr>
        <p:spPr>
          <a:xfrm>
            <a:off x="2235200" y="5638136"/>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Genetic information carried by an individual. The genetic makeup representation</a:t>
            </a:r>
          </a:p>
        </p:txBody>
      </p:sp>
    </p:spTree>
    <p:extLst>
      <p:ext uri="{BB962C8B-B14F-4D97-AF65-F5344CB8AC3E}">
        <p14:creationId xmlns:p14="http://schemas.microsoft.com/office/powerpoint/2010/main" val="37468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777F-F43A-44ED-96E7-9E23611BD86C}"/>
              </a:ext>
            </a:extLst>
          </p:cNvPr>
          <p:cNvSpPr>
            <a:spLocks noGrp="1"/>
          </p:cNvSpPr>
          <p:nvPr>
            <p:ph type="title"/>
          </p:nvPr>
        </p:nvSpPr>
        <p:spPr>
          <a:xfrm>
            <a:off x="668867" y="0"/>
            <a:ext cx="5427133" cy="965199"/>
          </a:xfrm>
        </p:spPr>
        <p:txBody>
          <a:bodyPr/>
          <a:lstStyle/>
          <a:p>
            <a:r>
              <a:rPr lang="en-AU" b="1" dirty="0"/>
              <a:t>Definitions:</a:t>
            </a:r>
          </a:p>
        </p:txBody>
      </p:sp>
      <p:sp>
        <p:nvSpPr>
          <p:cNvPr id="3" name="Content Placeholder 2">
            <a:extLst>
              <a:ext uri="{FF2B5EF4-FFF2-40B4-BE49-F238E27FC236}">
                <a16:creationId xmlns:a16="http://schemas.microsoft.com/office/drawing/2014/main" id="{8497568A-80E8-4B2E-83FB-3A0DEE368256}"/>
              </a:ext>
            </a:extLst>
          </p:cNvPr>
          <p:cNvSpPr>
            <a:spLocks noGrp="1"/>
          </p:cNvSpPr>
          <p:nvPr>
            <p:ph idx="1"/>
          </p:nvPr>
        </p:nvSpPr>
        <p:spPr>
          <a:xfrm>
            <a:off x="101598" y="965201"/>
            <a:ext cx="2297045" cy="5892800"/>
          </a:xfrm>
        </p:spPr>
        <p:txBody>
          <a:bodyPr>
            <a:normAutofit/>
          </a:bodyPr>
          <a:lstStyle/>
          <a:p>
            <a:pPr marL="0" indent="0">
              <a:buNone/>
            </a:pPr>
            <a:r>
              <a:rPr lang="en-AU" dirty="0"/>
              <a:t>Phenotype </a:t>
            </a:r>
          </a:p>
          <a:p>
            <a:pPr marL="0" indent="0">
              <a:buNone/>
            </a:pPr>
            <a:endParaRPr lang="en-AU" dirty="0"/>
          </a:p>
          <a:p>
            <a:pPr marL="0" indent="0">
              <a:buNone/>
            </a:pPr>
            <a:endParaRPr lang="en-AU" dirty="0"/>
          </a:p>
          <a:p>
            <a:pPr marL="0" indent="0">
              <a:buNone/>
            </a:pPr>
            <a:r>
              <a:rPr lang="en-AU" dirty="0"/>
              <a:t>Dominant</a:t>
            </a:r>
          </a:p>
          <a:p>
            <a:pPr marL="0" indent="0">
              <a:buNone/>
            </a:pPr>
            <a:endParaRPr lang="en-AU" dirty="0"/>
          </a:p>
          <a:p>
            <a:pPr marL="0" indent="0">
              <a:buNone/>
            </a:pPr>
            <a:endParaRPr lang="en-AU" dirty="0"/>
          </a:p>
          <a:p>
            <a:pPr marL="0" indent="0">
              <a:buNone/>
            </a:pPr>
            <a:r>
              <a:rPr lang="en-AU" dirty="0"/>
              <a:t>Recessive</a:t>
            </a:r>
          </a:p>
          <a:p>
            <a:pPr marL="0" indent="0">
              <a:buNone/>
            </a:pPr>
            <a:endParaRPr lang="en-AU" dirty="0"/>
          </a:p>
          <a:p>
            <a:pPr marL="0" indent="0">
              <a:buNone/>
            </a:pPr>
            <a:endParaRPr lang="en-AU" dirty="0"/>
          </a:p>
          <a:p>
            <a:pPr marL="0" indent="0">
              <a:buNone/>
            </a:pPr>
            <a:r>
              <a:rPr lang="en-AU" dirty="0"/>
              <a:t>Punnett Squares</a:t>
            </a:r>
          </a:p>
          <a:p>
            <a:pPr marL="0" indent="0">
              <a:buNone/>
            </a:pPr>
            <a:endParaRPr lang="en-AU" dirty="0"/>
          </a:p>
        </p:txBody>
      </p:sp>
      <p:sp>
        <p:nvSpPr>
          <p:cNvPr id="5" name="Content Placeholder 2">
            <a:extLst>
              <a:ext uri="{FF2B5EF4-FFF2-40B4-BE49-F238E27FC236}">
                <a16:creationId xmlns:a16="http://schemas.microsoft.com/office/drawing/2014/main" id="{B605DAB1-35C4-4D1E-9649-4811FC67A437}"/>
              </a:ext>
            </a:extLst>
          </p:cNvPr>
          <p:cNvSpPr txBox="1">
            <a:spLocks/>
          </p:cNvSpPr>
          <p:nvPr/>
        </p:nvSpPr>
        <p:spPr>
          <a:xfrm>
            <a:off x="2235200" y="2570741"/>
            <a:ext cx="9855202" cy="11684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The trait that is expressed in a heterozygous individual’s phenotype. It only needs </a:t>
            </a:r>
            <a:r>
              <a:rPr lang="en-AU" u="sng" dirty="0">
                <a:solidFill>
                  <a:srgbClr val="7030A0"/>
                </a:solidFill>
              </a:rPr>
              <a:t>one</a:t>
            </a:r>
            <a:r>
              <a:rPr lang="en-AU" dirty="0">
                <a:solidFill>
                  <a:srgbClr val="7030A0"/>
                </a:solidFill>
              </a:rPr>
              <a:t>  copy to be expressed. Represented by a </a:t>
            </a:r>
            <a:r>
              <a:rPr lang="en-AU" u="sng" dirty="0">
                <a:solidFill>
                  <a:srgbClr val="7030A0"/>
                </a:solidFill>
              </a:rPr>
              <a:t>capital letter</a:t>
            </a:r>
            <a:r>
              <a:rPr lang="en-AU" dirty="0">
                <a:solidFill>
                  <a:srgbClr val="7030A0"/>
                </a:solidFill>
              </a:rPr>
              <a:t> (e.g. B)</a:t>
            </a:r>
          </a:p>
        </p:txBody>
      </p:sp>
      <p:sp>
        <p:nvSpPr>
          <p:cNvPr id="7" name="Content Placeholder 2">
            <a:extLst>
              <a:ext uri="{FF2B5EF4-FFF2-40B4-BE49-F238E27FC236}">
                <a16:creationId xmlns:a16="http://schemas.microsoft.com/office/drawing/2014/main" id="{68A856DF-041D-4996-9F8A-9F03F2E57C8D}"/>
              </a:ext>
            </a:extLst>
          </p:cNvPr>
          <p:cNvSpPr txBox="1">
            <a:spLocks/>
          </p:cNvSpPr>
          <p:nvPr/>
        </p:nvSpPr>
        <p:spPr>
          <a:xfrm>
            <a:off x="2235200" y="4092072"/>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The trait that is hidden in heterozygous individuals. It needs </a:t>
            </a:r>
            <a:r>
              <a:rPr lang="en-AU" u="sng" dirty="0">
                <a:solidFill>
                  <a:srgbClr val="7030A0"/>
                </a:solidFill>
              </a:rPr>
              <a:t>two</a:t>
            </a:r>
            <a:r>
              <a:rPr lang="en-AU" dirty="0">
                <a:solidFill>
                  <a:srgbClr val="7030A0"/>
                </a:solidFill>
              </a:rPr>
              <a:t> copies to be expressed. Represented by a </a:t>
            </a:r>
            <a:r>
              <a:rPr lang="en-AU" u="sng" dirty="0">
                <a:solidFill>
                  <a:srgbClr val="7030A0"/>
                </a:solidFill>
              </a:rPr>
              <a:t>lower case letter</a:t>
            </a:r>
            <a:r>
              <a:rPr lang="en-AU" dirty="0">
                <a:solidFill>
                  <a:srgbClr val="7030A0"/>
                </a:solidFill>
              </a:rPr>
              <a:t> (e.g. b)</a:t>
            </a:r>
          </a:p>
        </p:txBody>
      </p:sp>
      <p:sp>
        <p:nvSpPr>
          <p:cNvPr id="8" name="Content Placeholder 2">
            <a:extLst>
              <a:ext uri="{FF2B5EF4-FFF2-40B4-BE49-F238E27FC236}">
                <a16:creationId xmlns:a16="http://schemas.microsoft.com/office/drawing/2014/main" id="{94295766-4CE6-49DA-AB3E-86089C8458A2}"/>
              </a:ext>
            </a:extLst>
          </p:cNvPr>
          <p:cNvSpPr txBox="1">
            <a:spLocks/>
          </p:cNvSpPr>
          <p:nvPr/>
        </p:nvSpPr>
        <p:spPr>
          <a:xfrm>
            <a:off x="2235200" y="5586666"/>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Are one way of showing all the possible types of offspring that could result from a cross.</a:t>
            </a:r>
          </a:p>
        </p:txBody>
      </p:sp>
      <p:sp>
        <p:nvSpPr>
          <p:cNvPr id="11" name="Content Placeholder 2">
            <a:extLst>
              <a:ext uri="{FF2B5EF4-FFF2-40B4-BE49-F238E27FC236}">
                <a16:creationId xmlns:a16="http://schemas.microsoft.com/office/drawing/2014/main" id="{191284C1-24DB-4161-A592-F2CF1EBAC8C3}"/>
              </a:ext>
            </a:extLst>
          </p:cNvPr>
          <p:cNvSpPr txBox="1">
            <a:spLocks/>
          </p:cNvSpPr>
          <p:nvPr/>
        </p:nvSpPr>
        <p:spPr>
          <a:xfrm>
            <a:off x="2235200" y="993269"/>
            <a:ext cx="9855202" cy="965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solidFill>
                  <a:srgbClr val="7030A0"/>
                </a:solidFill>
              </a:rPr>
              <a:t>Observable (physical) characteristics of an individual. The way a genotype is expressed</a:t>
            </a:r>
          </a:p>
        </p:txBody>
      </p:sp>
    </p:spTree>
    <p:extLst>
      <p:ext uri="{BB962C8B-B14F-4D97-AF65-F5344CB8AC3E}">
        <p14:creationId xmlns:p14="http://schemas.microsoft.com/office/powerpoint/2010/main" val="242070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777F-F43A-44ED-96E7-9E23611BD86C}"/>
              </a:ext>
            </a:extLst>
          </p:cNvPr>
          <p:cNvSpPr>
            <a:spLocks noGrp="1"/>
          </p:cNvSpPr>
          <p:nvPr>
            <p:ph type="title"/>
          </p:nvPr>
        </p:nvSpPr>
        <p:spPr>
          <a:xfrm>
            <a:off x="668867" y="0"/>
            <a:ext cx="5427133" cy="965199"/>
          </a:xfrm>
        </p:spPr>
        <p:txBody>
          <a:bodyPr/>
          <a:lstStyle/>
          <a:p>
            <a:r>
              <a:rPr lang="en-AU" b="1" dirty="0"/>
              <a:t>Lettering</a:t>
            </a:r>
          </a:p>
        </p:txBody>
      </p:sp>
      <p:sp>
        <p:nvSpPr>
          <p:cNvPr id="3" name="Content Placeholder 2">
            <a:extLst>
              <a:ext uri="{FF2B5EF4-FFF2-40B4-BE49-F238E27FC236}">
                <a16:creationId xmlns:a16="http://schemas.microsoft.com/office/drawing/2014/main" id="{8497568A-80E8-4B2E-83FB-3A0DEE368256}"/>
              </a:ext>
            </a:extLst>
          </p:cNvPr>
          <p:cNvSpPr>
            <a:spLocks noGrp="1"/>
          </p:cNvSpPr>
          <p:nvPr>
            <p:ph idx="1"/>
          </p:nvPr>
        </p:nvSpPr>
        <p:spPr>
          <a:xfrm>
            <a:off x="820820" y="1040063"/>
            <a:ext cx="10550360" cy="5296569"/>
          </a:xfrm>
        </p:spPr>
        <p:txBody>
          <a:bodyPr>
            <a:normAutofit/>
          </a:bodyPr>
          <a:lstStyle/>
          <a:p>
            <a:pPr marL="0" indent="0">
              <a:buNone/>
            </a:pPr>
            <a:r>
              <a:rPr lang="en-AU" dirty="0">
                <a:solidFill>
                  <a:srgbClr val="C00000"/>
                </a:solidFill>
              </a:rPr>
              <a:t>When looking at the traits of the same allele, the same letter MUST be used.</a:t>
            </a:r>
          </a:p>
          <a:p>
            <a:pPr marL="0" indent="0">
              <a:buNone/>
            </a:pPr>
            <a:endParaRPr lang="en-AU" dirty="0"/>
          </a:p>
          <a:p>
            <a:pPr marL="0" indent="0">
              <a:buNone/>
            </a:pPr>
            <a:r>
              <a:rPr lang="en-AU" dirty="0">
                <a:solidFill>
                  <a:srgbClr val="C00000"/>
                </a:solidFill>
              </a:rPr>
              <a:t>This is because different letters are used for different alleles.</a:t>
            </a:r>
          </a:p>
          <a:p>
            <a:pPr marL="0" indent="0">
              <a:buNone/>
            </a:pPr>
            <a:endParaRPr lang="en-AU" dirty="0"/>
          </a:p>
          <a:p>
            <a:pPr marL="0" indent="0">
              <a:buNone/>
            </a:pPr>
            <a:r>
              <a:rPr lang="en-AU" dirty="0"/>
              <a:t>For example, if we look at the fur colour of mice, brown fur is dominant to white fur.</a:t>
            </a:r>
          </a:p>
          <a:p>
            <a:pPr marL="0" indent="0">
              <a:buNone/>
            </a:pPr>
            <a:r>
              <a:rPr lang="en-AU" dirty="0"/>
              <a:t>Therefore, the dominant brown fur would be </a:t>
            </a:r>
            <a:r>
              <a:rPr lang="en-AU" b="1" dirty="0"/>
              <a:t>B</a:t>
            </a:r>
            <a:r>
              <a:rPr lang="en-AU" dirty="0"/>
              <a:t>, and the recessive white fur would be </a:t>
            </a:r>
            <a:r>
              <a:rPr lang="en-AU" b="1" dirty="0"/>
              <a:t>b</a:t>
            </a:r>
            <a:r>
              <a:rPr lang="en-AU" dirty="0"/>
              <a:t>.</a:t>
            </a:r>
          </a:p>
        </p:txBody>
      </p:sp>
    </p:spTree>
    <p:extLst>
      <p:ext uri="{BB962C8B-B14F-4D97-AF65-F5344CB8AC3E}">
        <p14:creationId xmlns:p14="http://schemas.microsoft.com/office/powerpoint/2010/main" val="389514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28F2-7230-4C57-91CF-C9139A6E5D20}"/>
              </a:ext>
            </a:extLst>
          </p:cNvPr>
          <p:cNvSpPr>
            <a:spLocks noGrp="1"/>
          </p:cNvSpPr>
          <p:nvPr>
            <p:ph type="title"/>
          </p:nvPr>
        </p:nvSpPr>
        <p:spPr>
          <a:xfrm>
            <a:off x="838200" y="192505"/>
            <a:ext cx="10515600" cy="994611"/>
          </a:xfrm>
        </p:spPr>
        <p:txBody>
          <a:bodyPr/>
          <a:lstStyle/>
          <a:p>
            <a:r>
              <a:rPr lang="en-AU" dirty="0"/>
              <a:t>Finding the genotype</a:t>
            </a:r>
          </a:p>
        </p:txBody>
      </p:sp>
      <p:sp>
        <p:nvSpPr>
          <p:cNvPr id="3" name="Content Placeholder 2">
            <a:extLst>
              <a:ext uri="{FF2B5EF4-FFF2-40B4-BE49-F238E27FC236}">
                <a16:creationId xmlns:a16="http://schemas.microsoft.com/office/drawing/2014/main" id="{4A65B944-BDE8-4FEA-99C9-71D19CC236BB}"/>
              </a:ext>
            </a:extLst>
          </p:cNvPr>
          <p:cNvSpPr>
            <a:spLocks noGrp="1"/>
          </p:cNvSpPr>
          <p:nvPr>
            <p:ph idx="1"/>
          </p:nvPr>
        </p:nvSpPr>
        <p:spPr>
          <a:xfrm>
            <a:off x="254000" y="1187115"/>
            <a:ext cx="11099800" cy="5478379"/>
          </a:xfrm>
        </p:spPr>
        <p:txBody>
          <a:bodyPr>
            <a:normAutofit/>
          </a:bodyPr>
          <a:lstStyle/>
          <a:p>
            <a:r>
              <a:rPr lang="en-AU" dirty="0"/>
              <a:t>For some characteristics, the genotype of a homozygous recessive individual can be determined from their phenotype.</a:t>
            </a:r>
          </a:p>
          <a:p>
            <a:r>
              <a:rPr lang="en-AU" dirty="0"/>
              <a:t> For example, the allele for brown fur (B) in mice is dominant over the allele for white fur (b). This means that all white mice must therefore have the genotype (bb).</a:t>
            </a:r>
          </a:p>
          <a:p>
            <a:r>
              <a:rPr lang="en-AU" dirty="0"/>
              <a:t>But what about individuals that have brown fur?</a:t>
            </a:r>
          </a:p>
          <a:p>
            <a:pPr marL="0" indent="0">
              <a:buNone/>
            </a:pPr>
            <a:r>
              <a:rPr lang="en-AU" dirty="0"/>
              <a:t>Is their genotype BB or Bb?</a:t>
            </a:r>
          </a:p>
          <a:p>
            <a:pPr marL="0" indent="0">
              <a:buNone/>
            </a:pPr>
            <a:endParaRPr lang="en-AU" dirty="0"/>
          </a:p>
          <a:p>
            <a:pPr marL="0" indent="0">
              <a:buNone/>
            </a:pPr>
            <a:r>
              <a:rPr lang="en-AU" dirty="0">
                <a:solidFill>
                  <a:srgbClr val="C00000"/>
                </a:solidFill>
              </a:rPr>
              <a:t>A </a:t>
            </a:r>
            <a:r>
              <a:rPr lang="en-AU" b="1" dirty="0">
                <a:solidFill>
                  <a:srgbClr val="C00000"/>
                </a:solidFill>
              </a:rPr>
              <a:t>test cross</a:t>
            </a:r>
            <a:r>
              <a:rPr lang="en-AU" dirty="0">
                <a:solidFill>
                  <a:srgbClr val="C00000"/>
                </a:solidFill>
              </a:rPr>
              <a:t> can be used to determine whether an individual is homozygous or heterozygous for a dominant trait.</a:t>
            </a:r>
          </a:p>
          <a:p>
            <a:pPr marL="0" indent="0">
              <a:buNone/>
            </a:pPr>
            <a:r>
              <a:rPr lang="en-AU" dirty="0">
                <a:solidFill>
                  <a:srgbClr val="C00000"/>
                </a:solidFill>
              </a:rPr>
              <a:t>A test cross (with animals) is conducted by breeding the unknown with a recessive homozygous animal.</a:t>
            </a:r>
          </a:p>
        </p:txBody>
      </p:sp>
    </p:spTree>
    <p:extLst>
      <p:ext uri="{BB962C8B-B14F-4D97-AF65-F5344CB8AC3E}">
        <p14:creationId xmlns:p14="http://schemas.microsoft.com/office/powerpoint/2010/main" val="3924937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7CD-4DCD-4A04-A6E7-D5BFF46A3BC6}"/>
              </a:ext>
            </a:extLst>
          </p:cNvPr>
          <p:cNvSpPr>
            <a:spLocks noGrp="1"/>
          </p:cNvSpPr>
          <p:nvPr>
            <p:ph type="title"/>
          </p:nvPr>
        </p:nvSpPr>
        <p:spPr>
          <a:xfrm>
            <a:off x="838200" y="250031"/>
            <a:ext cx="10515600" cy="1325563"/>
          </a:xfrm>
        </p:spPr>
        <p:txBody>
          <a:bodyPr/>
          <a:lstStyle/>
          <a:p>
            <a:r>
              <a:rPr lang="en-AU" dirty="0"/>
              <a:t>Gregor Mendel</a:t>
            </a:r>
          </a:p>
        </p:txBody>
      </p:sp>
      <p:sp>
        <p:nvSpPr>
          <p:cNvPr id="3" name="Content Placeholder 2">
            <a:extLst>
              <a:ext uri="{FF2B5EF4-FFF2-40B4-BE49-F238E27FC236}">
                <a16:creationId xmlns:a16="http://schemas.microsoft.com/office/drawing/2014/main" id="{D37B49ED-8FB5-470A-837B-D0DBD5BE0A0B}"/>
              </a:ext>
            </a:extLst>
          </p:cNvPr>
          <p:cNvSpPr>
            <a:spLocks noGrp="1"/>
          </p:cNvSpPr>
          <p:nvPr>
            <p:ph idx="1"/>
          </p:nvPr>
        </p:nvSpPr>
        <p:spPr>
          <a:xfrm>
            <a:off x="294468" y="1825625"/>
            <a:ext cx="4602996" cy="2822575"/>
          </a:xfrm>
        </p:spPr>
        <p:txBody>
          <a:bodyPr/>
          <a:lstStyle/>
          <a:p>
            <a:r>
              <a:rPr lang="en-AU" dirty="0"/>
              <a:t>Gregor Mendel (1822-1884) was an Austrian monk who solved the fundament problems in understanding genetics with his research on the garden pea.</a:t>
            </a:r>
          </a:p>
        </p:txBody>
      </p:sp>
      <p:pic>
        <p:nvPicPr>
          <p:cNvPr id="1026" name="Picture 2" descr="Mendel&amp;#39;s Laws | BioNinja">
            <a:extLst>
              <a:ext uri="{FF2B5EF4-FFF2-40B4-BE49-F238E27FC236}">
                <a16:creationId xmlns:a16="http://schemas.microsoft.com/office/drawing/2014/main" id="{49E16523-8862-483E-9497-C4E181818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0"/>
            <a:ext cx="7477125"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5DC94BC-8075-45E6-8EFA-1B75CA9D998C}"/>
              </a:ext>
            </a:extLst>
          </p:cNvPr>
          <p:cNvSpPr txBox="1">
            <a:spLocks/>
          </p:cNvSpPr>
          <p:nvPr/>
        </p:nvSpPr>
        <p:spPr>
          <a:xfrm>
            <a:off x="169593" y="4959962"/>
            <a:ext cx="11852813" cy="1648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It is through his research and cross breeding of the above seven traits that we understand what we do about dominant and recessive genetic traits today.</a:t>
            </a:r>
          </a:p>
          <a:p>
            <a:r>
              <a:rPr lang="en-AU" dirty="0">
                <a:solidFill>
                  <a:srgbClr val="C00000"/>
                </a:solidFill>
              </a:rPr>
              <a:t>This type of genetics and heredity is known as </a:t>
            </a:r>
            <a:r>
              <a:rPr lang="en-AU" b="1" dirty="0">
                <a:solidFill>
                  <a:srgbClr val="C00000"/>
                </a:solidFill>
              </a:rPr>
              <a:t>Mendelian Inheritance.</a:t>
            </a:r>
            <a:endParaRPr lang="en-AU" dirty="0">
              <a:solidFill>
                <a:srgbClr val="C00000"/>
              </a:solidFill>
            </a:endParaRPr>
          </a:p>
        </p:txBody>
      </p:sp>
    </p:spTree>
    <p:extLst>
      <p:ext uri="{BB962C8B-B14F-4D97-AF65-F5344CB8AC3E}">
        <p14:creationId xmlns:p14="http://schemas.microsoft.com/office/powerpoint/2010/main" val="424604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7CD-4DCD-4A04-A6E7-D5BFF46A3BC6}"/>
              </a:ext>
            </a:extLst>
          </p:cNvPr>
          <p:cNvSpPr>
            <a:spLocks noGrp="1"/>
          </p:cNvSpPr>
          <p:nvPr>
            <p:ph type="title"/>
          </p:nvPr>
        </p:nvSpPr>
        <p:spPr>
          <a:xfrm>
            <a:off x="838200" y="0"/>
            <a:ext cx="10515600" cy="1325563"/>
          </a:xfrm>
        </p:spPr>
        <p:txBody>
          <a:bodyPr/>
          <a:lstStyle/>
          <a:p>
            <a:r>
              <a:rPr lang="en-AU" dirty="0"/>
              <a:t>Inheritance practice – Kawaii Genetics</a:t>
            </a:r>
          </a:p>
        </p:txBody>
      </p:sp>
      <p:pic>
        <p:nvPicPr>
          <p:cNvPr id="12" name="Picture 11">
            <a:extLst>
              <a:ext uri="{FF2B5EF4-FFF2-40B4-BE49-F238E27FC236}">
                <a16:creationId xmlns:a16="http://schemas.microsoft.com/office/drawing/2014/main" id="{3846114D-9546-4C45-A322-FE6FB01AF48D}"/>
              </a:ext>
            </a:extLst>
          </p:cNvPr>
          <p:cNvPicPr>
            <a:picLocks noChangeAspect="1"/>
          </p:cNvPicPr>
          <p:nvPr/>
        </p:nvPicPr>
        <p:blipFill>
          <a:blip r:embed="rId3"/>
          <a:stretch>
            <a:fillRect/>
          </a:stretch>
        </p:blipFill>
        <p:spPr>
          <a:xfrm>
            <a:off x="129914" y="2561830"/>
            <a:ext cx="11740888" cy="3876881"/>
          </a:xfrm>
          <a:prstGeom prst="rect">
            <a:avLst/>
          </a:prstGeom>
        </p:spPr>
      </p:pic>
      <p:sp>
        <p:nvSpPr>
          <p:cNvPr id="3" name="TextBox 2">
            <a:extLst>
              <a:ext uri="{FF2B5EF4-FFF2-40B4-BE49-F238E27FC236}">
                <a16:creationId xmlns:a16="http://schemas.microsoft.com/office/drawing/2014/main" id="{8D0954CC-7B10-44AC-B2F5-F384AFB7C8CE}"/>
              </a:ext>
            </a:extLst>
          </p:cNvPr>
          <p:cNvSpPr txBox="1"/>
          <p:nvPr/>
        </p:nvSpPr>
        <p:spPr>
          <a:xfrm>
            <a:off x="349624" y="1075765"/>
            <a:ext cx="11521178" cy="1384995"/>
          </a:xfrm>
          <a:prstGeom prst="rect">
            <a:avLst/>
          </a:prstGeom>
          <a:noFill/>
        </p:spPr>
        <p:txBody>
          <a:bodyPr wrap="square" rtlCol="0">
            <a:spAutoFit/>
          </a:bodyPr>
          <a:lstStyle/>
          <a:p>
            <a:r>
              <a:rPr lang="en-AU" sz="2800" dirty="0"/>
              <a:t>Introduction: The creature of the Island Kawaii are the world’s cutest species of animals. Let’s take a closer look to see how combinations of genes are creating the cutest species on the planet!</a:t>
            </a:r>
          </a:p>
        </p:txBody>
      </p:sp>
      <p:grpSp>
        <p:nvGrpSpPr>
          <p:cNvPr id="18" name="Group 17">
            <a:extLst>
              <a:ext uri="{FF2B5EF4-FFF2-40B4-BE49-F238E27FC236}">
                <a16:creationId xmlns:a16="http://schemas.microsoft.com/office/drawing/2014/main" id="{6211E4E1-765D-494D-AFD0-20A734348315}"/>
              </a:ext>
            </a:extLst>
          </p:cNvPr>
          <p:cNvGrpSpPr/>
          <p:nvPr/>
        </p:nvGrpSpPr>
        <p:grpSpPr>
          <a:xfrm>
            <a:off x="8730693" y="1323810"/>
            <a:ext cx="3461307" cy="2105190"/>
            <a:chOff x="9028216" y="1286501"/>
            <a:chExt cx="3461307" cy="2105190"/>
          </a:xfrm>
        </p:grpSpPr>
        <p:sp>
          <p:nvSpPr>
            <p:cNvPr id="19" name="Cloud 18">
              <a:extLst>
                <a:ext uri="{FF2B5EF4-FFF2-40B4-BE49-F238E27FC236}">
                  <a16:creationId xmlns:a16="http://schemas.microsoft.com/office/drawing/2014/main" id="{A7BB1A17-28A4-44CA-8B73-9B490AB28ED7}"/>
                </a:ext>
              </a:extLst>
            </p:cNvPr>
            <p:cNvSpPr/>
            <p:nvPr/>
          </p:nvSpPr>
          <p:spPr>
            <a:xfrm rot="1472427">
              <a:off x="9028216" y="1286501"/>
              <a:ext cx="3461307" cy="2105190"/>
            </a:xfrm>
            <a:prstGeom prst="cloud">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0" name="TextBox 19">
              <a:extLst>
                <a:ext uri="{FF2B5EF4-FFF2-40B4-BE49-F238E27FC236}">
                  <a16:creationId xmlns:a16="http://schemas.microsoft.com/office/drawing/2014/main" id="{632694CC-4AD7-4A4E-B396-AC4C48C16F14}"/>
                </a:ext>
              </a:extLst>
            </p:cNvPr>
            <p:cNvSpPr txBox="1"/>
            <p:nvPr/>
          </p:nvSpPr>
          <p:spPr>
            <a:xfrm rot="1847515">
              <a:off x="9282706" y="1672889"/>
              <a:ext cx="2838546" cy="1200329"/>
            </a:xfrm>
            <a:prstGeom prst="rect">
              <a:avLst/>
            </a:prstGeom>
            <a:noFill/>
          </p:spPr>
          <p:txBody>
            <a:bodyPr wrap="square" rtlCol="0" anchor="ctr">
              <a:spAutoFit/>
            </a:bodyPr>
            <a:lstStyle/>
            <a:p>
              <a:pPr algn="ctr"/>
              <a:r>
                <a:rPr lang="en-AU" sz="2400" dirty="0"/>
                <a:t>Write you own short-hand to remember these phenotypes</a:t>
              </a:r>
            </a:p>
          </p:txBody>
        </p:sp>
      </p:grpSp>
    </p:spTree>
    <p:extLst>
      <p:ext uri="{BB962C8B-B14F-4D97-AF65-F5344CB8AC3E}">
        <p14:creationId xmlns:p14="http://schemas.microsoft.com/office/powerpoint/2010/main" val="371560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7CD-4DCD-4A04-A6E7-D5BFF46A3BC6}"/>
              </a:ext>
            </a:extLst>
          </p:cNvPr>
          <p:cNvSpPr>
            <a:spLocks noGrp="1"/>
          </p:cNvSpPr>
          <p:nvPr>
            <p:ph type="title"/>
          </p:nvPr>
        </p:nvSpPr>
        <p:spPr>
          <a:xfrm>
            <a:off x="838200" y="0"/>
            <a:ext cx="10515600" cy="1325563"/>
          </a:xfrm>
        </p:spPr>
        <p:txBody>
          <a:bodyPr/>
          <a:lstStyle/>
          <a:p>
            <a:r>
              <a:rPr lang="en-AU" dirty="0"/>
              <a:t>Inheritance practice – Kawaii Genetics</a:t>
            </a:r>
          </a:p>
        </p:txBody>
      </p:sp>
      <p:pic>
        <p:nvPicPr>
          <p:cNvPr id="4" name="Picture 3">
            <a:extLst>
              <a:ext uri="{FF2B5EF4-FFF2-40B4-BE49-F238E27FC236}">
                <a16:creationId xmlns:a16="http://schemas.microsoft.com/office/drawing/2014/main" id="{76E19242-DE87-4C56-A42D-2499792E68CC}"/>
              </a:ext>
            </a:extLst>
          </p:cNvPr>
          <p:cNvPicPr>
            <a:picLocks noChangeAspect="1"/>
          </p:cNvPicPr>
          <p:nvPr/>
        </p:nvPicPr>
        <p:blipFill>
          <a:blip r:embed="rId3"/>
          <a:stretch>
            <a:fillRect/>
          </a:stretch>
        </p:blipFill>
        <p:spPr>
          <a:xfrm>
            <a:off x="196397" y="1528216"/>
            <a:ext cx="11799206" cy="3801568"/>
          </a:xfrm>
          <a:prstGeom prst="rect">
            <a:avLst/>
          </a:prstGeom>
        </p:spPr>
      </p:pic>
      <p:grpSp>
        <p:nvGrpSpPr>
          <p:cNvPr id="7" name="Group 6">
            <a:extLst>
              <a:ext uri="{FF2B5EF4-FFF2-40B4-BE49-F238E27FC236}">
                <a16:creationId xmlns:a16="http://schemas.microsoft.com/office/drawing/2014/main" id="{540C83C3-7D63-46E0-9C44-09D97635B007}"/>
              </a:ext>
            </a:extLst>
          </p:cNvPr>
          <p:cNvGrpSpPr/>
          <p:nvPr/>
        </p:nvGrpSpPr>
        <p:grpSpPr>
          <a:xfrm rot="434501">
            <a:off x="8730693" y="4752810"/>
            <a:ext cx="3461307" cy="2105190"/>
            <a:chOff x="9028216" y="1286501"/>
            <a:chExt cx="3461307" cy="2105190"/>
          </a:xfrm>
        </p:grpSpPr>
        <p:sp>
          <p:nvSpPr>
            <p:cNvPr id="8" name="Cloud 7">
              <a:extLst>
                <a:ext uri="{FF2B5EF4-FFF2-40B4-BE49-F238E27FC236}">
                  <a16:creationId xmlns:a16="http://schemas.microsoft.com/office/drawing/2014/main" id="{A001729A-0664-4C4C-A44C-5A78BE768353}"/>
                </a:ext>
              </a:extLst>
            </p:cNvPr>
            <p:cNvSpPr/>
            <p:nvPr/>
          </p:nvSpPr>
          <p:spPr>
            <a:xfrm rot="1472427">
              <a:off x="9028216" y="1286501"/>
              <a:ext cx="3461307" cy="2105190"/>
            </a:xfrm>
            <a:prstGeom prst="cloud">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9" name="TextBox 8">
              <a:extLst>
                <a:ext uri="{FF2B5EF4-FFF2-40B4-BE49-F238E27FC236}">
                  <a16:creationId xmlns:a16="http://schemas.microsoft.com/office/drawing/2014/main" id="{D3BBDBBA-2C42-4C0E-8ED0-A514F0B0EBCA}"/>
                </a:ext>
              </a:extLst>
            </p:cNvPr>
            <p:cNvSpPr txBox="1"/>
            <p:nvPr/>
          </p:nvSpPr>
          <p:spPr>
            <a:xfrm rot="278465">
              <a:off x="9282706" y="1672889"/>
              <a:ext cx="2838546" cy="1200329"/>
            </a:xfrm>
            <a:prstGeom prst="rect">
              <a:avLst/>
            </a:prstGeom>
            <a:noFill/>
          </p:spPr>
          <p:txBody>
            <a:bodyPr wrap="square" rtlCol="0" anchor="ctr">
              <a:spAutoFit/>
            </a:bodyPr>
            <a:lstStyle/>
            <a:p>
              <a:pPr algn="ctr"/>
              <a:r>
                <a:rPr lang="en-AU" sz="2400" dirty="0"/>
                <a:t>Write you own short-hand to remember these genotypes</a:t>
              </a:r>
            </a:p>
          </p:txBody>
        </p:sp>
      </p:grpSp>
    </p:spTree>
    <p:extLst>
      <p:ext uri="{BB962C8B-B14F-4D97-AF65-F5344CB8AC3E}">
        <p14:creationId xmlns:p14="http://schemas.microsoft.com/office/powerpoint/2010/main" val="291791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7CD-4DCD-4A04-A6E7-D5BFF46A3BC6}"/>
              </a:ext>
            </a:extLst>
          </p:cNvPr>
          <p:cNvSpPr>
            <a:spLocks noGrp="1"/>
          </p:cNvSpPr>
          <p:nvPr>
            <p:ph type="title"/>
          </p:nvPr>
        </p:nvSpPr>
        <p:spPr>
          <a:xfrm>
            <a:off x="838199" y="-1"/>
            <a:ext cx="10515600" cy="1065487"/>
          </a:xfrm>
        </p:spPr>
        <p:txBody>
          <a:bodyPr/>
          <a:lstStyle/>
          <a:p>
            <a:pPr algn="ctr"/>
            <a:r>
              <a:rPr lang="en-AU" dirty="0"/>
              <a:t>Inheritance practice – Kawaii Genetics</a:t>
            </a:r>
          </a:p>
        </p:txBody>
      </p:sp>
      <p:sp>
        <p:nvSpPr>
          <p:cNvPr id="6" name="TextBox 5">
            <a:extLst>
              <a:ext uri="{FF2B5EF4-FFF2-40B4-BE49-F238E27FC236}">
                <a16:creationId xmlns:a16="http://schemas.microsoft.com/office/drawing/2014/main" id="{1AA8A2AE-FC98-4845-A011-4F51BF8BBBC4}"/>
              </a:ext>
            </a:extLst>
          </p:cNvPr>
          <p:cNvSpPr txBox="1"/>
          <p:nvPr/>
        </p:nvSpPr>
        <p:spPr>
          <a:xfrm>
            <a:off x="447748" y="937149"/>
            <a:ext cx="11296504" cy="5693866"/>
          </a:xfrm>
          <a:prstGeom prst="rect">
            <a:avLst/>
          </a:prstGeom>
          <a:noFill/>
        </p:spPr>
        <p:txBody>
          <a:bodyPr wrap="square" rtlCol="0">
            <a:spAutoFit/>
          </a:bodyPr>
          <a:lstStyle/>
          <a:p>
            <a:r>
              <a:rPr lang="en-AU" sz="2800" dirty="0"/>
              <a:t>Use the genotypes and phenotypes provided to create Punnett squares and determine the possible genotypes, phenotypes and % chance of each characteristic for the following questions:</a:t>
            </a:r>
          </a:p>
          <a:p>
            <a:pPr marL="514350" indent="-514350">
              <a:buFont typeface="+mj-lt"/>
              <a:buAutoNum type="arabicPeriod"/>
            </a:pPr>
            <a:r>
              <a:rPr lang="en-AU" sz="2800" dirty="0" err="1"/>
              <a:t>Tsumi</a:t>
            </a:r>
            <a:r>
              <a:rPr lang="en-AU" sz="2800" dirty="0"/>
              <a:t> is a square kawaii creature (Ss). </a:t>
            </a:r>
            <a:r>
              <a:rPr lang="en-AU" sz="2800" dirty="0" err="1"/>
              <a:t>Lunu</a:t>
            </a:r>
            <a:r>
              <a:rPr lang="en-AU" sz="2800" dirty="0"/>
              <a:t> is a round kawaii creature (ss). What are the possible offspring that </a:t>
            </a:r>
            <a:r>
              <a:rPr lang="en-AU" sz="2800" dirty="0" err="1"/>
              <a:t>Tsumi</a:t>
            </a:r>
            <a:r>
              <a:rPr lang="en-AU" sz="2800" dirty="0"/>
              <a:t> and </a:t>
            </a:r>
            <a:r>
              <a:rPr lang="en-AU" sz="2800" dirty="0" err="1"/>
              <a:t>Lunu</a:t>
            </a:r>
            <a:r>
              <a:rPr lang="en-AU" sz="2800" dirty="0"/>
              <a:t> could produce.</a:t>
            </a:r>
          </a:p>
          <a:p>
            <a:pPr marL="514350" indent="-514350">
              <a:buFont typeface="+mj-lt"/>
              <a:buAutoNum type="arabicPeriod"/>
            </a:pPr>
            <a:endParaRPr lang="en-AU" sz="2800" dirty="0"/>
          </a:p>
          <a:p>
            <a:pPr marL="514350" indent="-514350">
              <a:buFont typeface="+mj-lt"/>
              <a:buAutoNum type="arabicPeriod"/>
            </a:pPr>
            <a:r>
              <a:rPr lang="en-AU" sz="2800" dirty="0"/>
              <a:t>JoJo has the largest homozygous dominant round eyes on Kawaii island, while Gobi has the smallest homozygous recessive dot eyes. What are  the possible offspring that </a:t>
            </a:r>
            <a:r>
              <a:rPr lang="en-AU" sz="2800" dirty="0" err="1"/>
              <a:t>Jojo</a:t>
            </a:r>
            <a:r>
              <a:rPr lang="en-AU" sz="2800" dirty="0"/>
              <a:t> and Gobi could produce.</a:t>
            </a:r>
          </a:p>
          <a:p>
            <a:pPr marL="514350" indent="-514350">
              <a:buFont typeface="+mj-lt"/>
              <a:buAutoNum type="arabicPeriod"/>
            </a:pPr>
            <a:endParaRPr lang="en-AU" sz="2800" dirty="0"/>
          </a:p>
          <a:p>
            <a:pPr marL="514350" indent="-514350">
              <a:buFont typeface="+mj-lt"/>
              <a:buAutoNum type="arabicPeriod"/>
            </a:pPr>
            <a:r>
              <a:rPr lang="en-AU" sz="2800" dirty="0"/>
              <a:t>Ears are a recessive trait in Kawaii. </a:t>
            </a:r>
            <a:r>
              <a:rPr lang="en-AU" sz="2800" dirty="0" err="1"/>
              <a:t>Mofu</a:t>
            </a:r>
            <a:r>
              <a:rPr lang="en-AU" sz="2800" dirty="0"/>
              <a:t> </a:t>
            </a:r>
            <a:r>
              <a:rPr lang="en-AU" sz="2800"/>
              <a:t>has ears </a:t>
            </a:r>
            <a:r>
              <a:rPr lang="en-AU" sz="2800" dirty="0"/>
              <a:t>and </a:t>
            </a:r>
            <a:r>
              <a:rPr lang="en-AU" sz="2800" dirty="0" err="1"/>
              <a:t>GoGo</a:t>
            </a:r>
            <a:r>
              <a:rPr lang="en-AU" sz="2800" dirty="0"/>
              <a:t> is heterozygous for ears and does not have them. What are the possible offspring that </a:t>
            </a:r>
            <a:r>
              <a:rPr lang="en-AU" sz="2800" dirty="0" err="1"/>
              <a:t>Mofu</a:t>
            </a:r>
            <a:r>
              <a:rPr lang="en-AU" sz="2800" dirty="0"/>
              <a:t> and </a:t>
            </a:r>
            <a:r>
              <a:rPr lang="en-AU" sz="2800" dirty="0" err="1"/>
              <a:t>GoGo</a:t>
            </a:r>
            <a:r>
              <a:rPr lang="en-AU" sz="2800" dirty="0"/>
              <a:t> could produce.</a:t>
            </a:r>
          </a:p>
        </p:txBody>
      </p:sp>
    </p:spTree>
    <p:extLst>
      <p:ext uri="{BB962C8B-B14F-4D97-AF65-F5344CB8AC3E}">
        <p14:creationId xmlns:p14="http://schemas.microsoft.com/office/powerpoint/2010/main" val="34576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blipFill>
          <a:blip r:embed="rId3"/>
          <a:tile tx="0" ty="0" sx="100000" sy="100000" flip="none" algn="tl"/>
        </a:blip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698832" y="3623261"/>
            <a:ext cx="7694000" cy="2683200"/>
          </a:xfrm>
          <a:prstGeom prst="rect">
            <a:avLst/>
          </a:prstGeom>
        </p:spPr>
        <p:txBody>
          <a:bodyPr spcFirstLastPara="1" vert="horz" wrap="square" lIns="121900" tIns="121900" rIns="121900" bIns="121900" rtlCol="0" anchor="ctr" anchorCtr="0">
            <a:noAutofit/>
          </a:bodyPr>
          <a:lstStyle/>
          <a:p>
            <a:pPr marL="666746" indent="-514350">
              <a:buAutoNum type="arabicPeriod"/>
            </a:pPr>
            <a:r>
              <a:rPr lang="en-US" sz="3200" dirty="0">
                <a:latin typeface="Twinkl" panose="02000000000000000000" pitchFamily="2" charset="0"/>
              </a:rPr>
              <a:t>Define allele</a:t>
            </a:r>
          </a:p>
          <a:p>
            <a:pPr marL="666746" indent="-514350">
              <a:buAutoNum type="arabicPeriod"/>
            </a:pPr>
            <a:r>
              <a:rPr lang="en-US" sz="3200" dirty="0">
                <a:latin typeface="Twinkl" panose="02000000000000000000" pitchFamily="2" charset="0"/>
              </a:rPr>
              <a:t>Explain the difference between dominant and recessive traits</a:t>
            </a:r>
          </a:p>
          <a:p>
            <a:pPr marL="666746" indent="-514350">
              <a:buAutoNum type="arabicPeriod"/>
            </a:pPr>
            <a:r>
              <a:rPr lang="en-US" sz="3200" dirty="0">
                <a:latin typeface="Twinkl" panose="02000000000000000000" pitchFamily="2" charset="0"/>
              </a:rPr>
              <a:t>Distinguish between genotype and phenotype</a:t>
            </a:r>
          </a:p>
        </p:txBody>
      </p:sp>
      <p:sp>
        <p:nvSpPr>
          <p:cNvPr id="121" name="Google Shape;121;p20"/>
          <p:cNvSpPr txBox="1">
            <a:spLocks noGrp="1"/>
          </p:cNvSpPr>
          <p:nvPr>
            <p:ph type="title"/>
          </p:nvPr>
        </p:nvSpPr>
        <p:spPr>
          <a:xfrm>
            <a:off x="709433" y="636700"/>
            <a:ext cx="6748800" cy="2446800"/>
          </a:xfrm>
          <a:prstGeom prst="rect">
            <a:avLst/>
          </a:prstGeom>
        </p:spPr>
        <p:txBody>
          <a:bodyPr spcFirstLastPara="1" vert="horz" wrap="square" lIns="121900" tIns="121900" rIns="121900" bIns="121900" rtlCol="0" anchor="ctr" anchorCtr="0">
            <a:noAutofit/>
          </a:bodyPr>
          <a:lstStyle/>
          <a:p>
            <a:pPr algn="ctr"/>
            <a:r>
              <a:rPr lang="en-AU" sz="4800" dirty="0">
                <a:latin typeface="Twinkl ExtraBold" panose="02000000000000000000" pitchFamily="2" charset="0"/>
              </a:rPr>
              <a:t>We are learning about </a:t>
            </a:r>
            <a:r>
              <a:rPr lang="en-AU" sz="4800" u="sng" dirty="0">
                <a:latin typeface="Twinkl ExtraBold" panose="02000000000000000000" pitchFamily="2" charset="0"/>
              </a:rPr>
              <a:t>simple inheritance</a:t>
            </a:r>
            <a:endParaRPr sz="4800" u="sng" dirty="0">
              <a:latin typeface="Twinkl ExtraBold" panose="02000000000000000000" pitchFamily="2" charset="0"/>
            </a:endParaRPr>
          </a:p>
        </p:txBody>
      </p:sp>
      <p:graphicFrame>
        <p:nvGraphicFramePr>
          <p:cNvPr id="122" name="Google Shape;122;p20"/>
          <p:cNvGraphicFramePr/>
          <p:nvPr/>
        </p:nvGraphicFramePr>
        <p:xfrm>
          <a:off x="8924600" y="5364868"/>
          <a:ext cx="3028533" cy="1174833"/>
        </p:xfrm>
        <a:graphic>
          <a:graphicData uri="http://schemas.openxmlformats.org/drawingml/2006/table">
            <a:tbl>
              <a:tblPr>
                <a:noFill/>
              </a:tblPr>
              <a:tblGrid>
                <a:gridCol w="3028533">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DECLARE THE OBJECTIVE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02433">
                <a:tc>
                  <a:txBody>
                    <a:bodyPr/>
                    <a:lstStyle/>
                    <a:p>
                      <a:pPr marL="0" lvl="0" indent="0" algn="l" rtl="0">
                        <a:spcBef>
                          <a:spcPts val="0"/>
                        </a:spcBef>
                        <a:spcAft>
                          <a:spcPts val="0"/>
                        </a:spcAft>
                        <a:buNone/>
                      </a:pPr>
                      <a:r>
                        <a:rPr lang="en-GB" sz="1500" dirty="0">
                          <a:latin typeface="Century Gothic"/>
                          <a:ea typeface="Century Gothic"/>
                          <a:cs typeface="Century Gothic"/>
                          <a:sym typeface="Century Gothic"/>
                        </a:rPr>
                        <a:t>Read the learning objective to your partner.</a:t>
                      </a:r>
                      <a:endParaRPr sz="1500" dirty="0">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 name="Google Shape;124;p20"/>
          <p:cNvGraphicFramePr/>
          <p:nvPr/>
        </p:nvGraphicFramePr>
        <p:xfrm>
          <a:off x="10137801" y="305900"/>
          <a:ext cx="1632767" cy="7010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TRACK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5" name="Google Shape;125;p20"/>
          <p:cNvGraphicFramePr/>
          <p:nvPr/>
        </p:nvGraphicFramePr>
        <p:xfrm>
          <a:off x="10137801" y="985233"/>
          <a:ext cx="1632767" cy="4724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READ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A7CD-4DCD-4A04-A6E7-D5BFF46A3BC6}"/>
              </a:ext>
            </a:extLst>
          </p:cNvPr>
          <p:cNvSpPr>
            <a:spLocks noGrp="1"/>
          </p:cNvSpPr>
          <p:nvPr>
            <p:ph type="title"/>
          </p:nvPr>
        </p:nvSpPr>
        <p:spPr>
          <a:xfrm>
            <a:off x="22014" y="0"/>
            <a:ext cx="11905823" cy="802106"/>
          </a:xfrm>
        </p:spPr>
        <p:txBody>
          <a:bodyPr/>
          <a:lstStyle/>
          <a:p>
            <a:pPr algn="ctr"/>
            <a:r>
              <a:rPr lang="en-AU" dirty="0"/>
              <a:t>Inheritance practice – Kawaii Genetics continued…</a:t>
            </a:r>
          </a:p>
        </p:txBody>
      </p:sp>
      <p:sp>
        <p:nvSpPr>
          <p:cNvPr id="6" name="TextBox 5">
            <a:extLst>
              <a:ext uri="{FF2B5EF4-FFF2-40B4-BE49-F238E27FC236}">
                <a16:creationId xmlns:a16="http://schemas.microsoft.com/office/drawing/2014/main" id="{1AA8A2AE-FC98-4845-A011-4F51BF8BBBC4}"/>
              </a:ext>
            </a:extLst>
          </p:cNvPr>
          <p:cNvSpPr txBox="1"/>
          <p:nvPr/>
        </p:nvSpPr>
        <p:spPr>
          <a:xfrm>
            <a:off x="264160" y="1221124"/>
            <a:ext cx="11663677" cy="3970318"/>
          </a:xfrm>
          <a:prstGeom prst="rect">
            <a:avLst/>
          </a:prstGeom>
          <a:noFill/>
        </p:spPr>
        <p:txBody>
          <a:bodyPr wrap="square" rtlCol="0">
            <a:spAutoFit/>
          </a:bodyPr>
          <a:lstStyle/>
          <a:p>
            <a:r>
              <a:rPr lang="en-AU" sz="2800" dirty="0"/>
              <a:t>4. A small mouth can make the cutest smile. Loofa and </a:t>
            </a:r>
            <a:r>
              <a:rPr lang="en-AU" sz="2800" dirty="0" err="1"/>
              <a:t>Dodine</a:t>
            </a:r>
            <a:r>
              <a:rPr lang="en-AU" sz="2800" dirty="0"/>
              <a:t> are heterozygous for small mouths. What are the possible offspring for Loofa and </a:t>
            </a:r>
            <a:r>
              <a:rPr lang="en-AU" sz="2800" dirty="0" err="1"/>
              <a:t>Dodine</a:t>
            </a:r>
            <a:r>
              <a:rPr lang="en-AU" sz="2800" dirty="0"/>
              <a:t>?</a:t>
            </a:r>
          </a:p>
          <a:p>
            <a:endParaRPr lang="en-AU" sz="2800" dirty="0"/>
          </a:p>
          <a:p>
            <a:r>
              <a:rPr lang="en-AU" sz="2800" dirty="0"/>
              <a:t>5. Horns in Kawaii are unique and prized. </a:t>
            </a:r>
            <a:r>
              <a:rPr lang="en-AU" sz="2800" dirty="0" err="1"/>
              <a:t>Mofu</a:t>
            </a:r>
            <a:r>
              <a:rPr lang="en-AU" sz="2800" dirty="0"/>
              <a:t> and </a:t>
            </a:r>
            <a:r>
              <a:rPr lang="en-AU" sz="2800" dirty="0" err="1"/>
              <a:t>Riru</a:t>
            </a:r>
            <a:r>
              <a:rPr lang="en-AU" sz="2800" dirty="0"/>
              <a:t> both have horns. What are the possible offspring for </a:t>
            </a:r>
            <a:r>
              <a:rPr lang="en-AU" sz="2800" dirty="0" err="1"/>
              <a:t>Mofu</a:t>
            </a:r>
            <a:r>
              <a:rPr lang="en-AU" sz="2800" dirty="0"/>
              <a:t> and </a:t>
            </a:r>
            <a:r>
              <a:rPr lang="en-AU" sz="2800" dirty="0" err="1"/>
              <a:t>Riru</a:t>
            </a:r>
            <a:r>
              <a:rPr lang="en-AU" sz="2800" dirty="0"/>
              <a:t> could produce?</a:t>
            </a:r>
          </a:p>
          <a:p>
            <a:endParaRPr lang="en-AU" sz="2800" dirty="0"/>
          </a:p>
          <a:p>
            <a:r>
              <a:rPr lang="en-AU" sz="2800" dirty="0"/>
              <a:t>6. Is it possible for two kawaii creatures without horns to have offspring with the prized horn? Justify your answer.</a:t>
            </a:r>
          </a:p>
        </p:txBody>
      </p:sp>
    </p:spTree>
    <p:extLst>
      <p:ext uri="{BB962C8B-B14F-4D97-AF65-F5344CB8AC3E}">
        <p14:creationId xmlns:p14="http://schemas.microsoft.com/office/powerpoint/2010/main" val="41245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 name="Title 8">
            <a:extLst>
              <a:ext uri="{FF2B5EF4-FFF2-40B4-BE49-F238E27FC236}">
                <a16:creationId xmlns:a16="http://schemas.microsoft.com/office/drawing/2014/main" id="{F05B879A-6C48-46B8-AF1B-15D970C4C2D9}"/>
              </a:ext>
            </a:extLst>
          </p:cNvPr>
          <p:cNvSpPr>
            <a:spLocks noGrp="1"/>
          </p:cNvSpPr>
          <p:nvPr>
            <p:ph type="ctrTitle"/>
          </p:nvPr>
        </p:nvSpPr>
        <p:spPr>
          <a:xfrm>
            <a:off x="1523847" y="2235200"/>
            <a:ext cx="9144000" cy="2387600"/>
          </a:xfrm>
        </p:spPr>
        <p:txBody>
          <a:bodyPr anchor="ctr"/>
          <a:lstStyle/>
          <a:p>
            <a:r>
              <a:rPr lang="en-AU" dirty="0"/>
              <a:t>Dihybrid crosses</a:t>
            </a:r>
            <a:br>
              <a:rPr lang="en-AU" dirty="0"/>
            </a:br>
            <a:r>
              <a:rPr lang="en-AU" dirty="0"/>
              <a:t>(2 traits)</a:t>
            </a:r>
          </a:p>
        </p:txBody>
      </p:sp>
    </p:spTree>
    <p:extLst>
      <p:ext uri="{BB962C8B-B14F-4D97-AF65-F5344CB8AC3E}">
        <p14:creationId xmlns:p14="http://schemas.microsoft.com/office/powerpoint/2010/main" val="741723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u="sng" dirty="0">
                <a:solidFill>
                  <a:schemeClr val="tx1">
                    <a:lumMod val="85000"/>
                    <a:lumOff val="15000"/>
                  </a:schemeClr>
                </a:solidFill>
                <a:latin typeface="Comic Sans MS" panose="030F0702030302020204" pitchFamily="66" charset="0"/>
              </a:rPr>
              <a:t>Di-hybrid crosses</a:t>
            </a:r>
            <a:r>
              <a:rPr lang="en-AU" dirty="0">
                <a:solidFill>
                  <a:schemeClr val="tx1">
                    <a:lumMod val="85000"/>
                    <a:lumOff val="15000"/>
                  </a:schemeClr>
                </a:solidFill>
                <a:latin typeface="Comic Sans MS" panose="030F0702030302020204" pitchFamily="66" charset="0"/>
              </a:rPr>
              <a:t> are use when we want to track two traits at once.</a:t>
            </a:r>
          </a:p>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Remember each gamete will contain </a:t>
            </a:r>
            <a:r>
              <a:rPr lang="en-AU" u="sng" dirty="0">
                <a:solidFill>
                  <a:schemeClr val="tx1">
                    <a:lumMod val="85000"/>
                    <a:lumOff val="15000"/>
                  </a:schemeClr>
                </a:solidFill>
                <a:latin typeface="Comic Sans MS" panose="030F0702030302020204" pitchFamily="66" charset="0"/>
              </a:rPr>
              <a:t>one</a:t>
            </a:r>
            <a:r>
              <a:rPr lang="en-AU" dirty="0">
                <a:solidFill>
                  <a:schemeClr val="tx1">
                    <a:lumMod val="85000"/>
                    <a:lumOff val="15000"/>
                  </a:schemeClr>
                </a:solidFill>
                <a:latin typeface="Comic Sans MS" panose="030F0702030302020204" pitchFamily="66" charset="0"/>
              </a:rPr>
              <a:t> allele for each trait.</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Which means the possible combinations of alleles that we place in the Punnett squares will always have </a:t>
            </a:r>
            <a:r>
              <a:rPr lang="en-AU" u="sng" dirty="0">
                <a:solidFill>
                  <a:schemeClr val="tx1">
                    <a:lumMod val="85000"/>
                    <a:lumOff val="15000"/>
                  </a:schemeClr>
                </a:solidFill>
                <a:latin typeface="Comic Sans MS" panose="030F0702030302020204" pitchFamily="66" charset="0"/>
              </a:rPr>
              <a:t>one</a:t>
            </a:r>
            <a:r>
              <a:rPr lang="en-AU" dirty="0">
                <a:solidFill>
                  <a:schemeClr val="tx1">
                    <a:lumMod val="85000"/>
                    <a:lumOff val="15000"/>
                  </a:schemeClr>
                </a:solidFill>
                <a:latin typeface="Comic Sans MS" panose="030F0702030302020204" pitchFamily="66" charset="0"/>
              </a:rPr>
              <a:t> letter for </a:t>
            </a:r>
            <a:r>
              <a:rPr lang="en-AU" u="sng" dirty="0">
                <a:solidFill>
                  <a:schemeClr val="tx1">
                    <a:lumMod val="85000"/>
                    <a:lumOff val="15000"/>
                  </a:schemeClr>
                </a:solidFill>
                <a:latin typeface="Comic Sans MS" panose="030F0702030302020204" pitchFamily="66" charset="0"/>
              </a:rPr>
              <a:t>each</a:t>
            </a:r>
            <a:r>
              <a:rPr lang="en-AU" dirty="0">
                <a:solidFill>
                  <a:schemeClr val="tx1">
                    <a:lumMod val="85000"/>
                    <a:lumOff val="15000"/>
                  </a:schemeClr>
                </a:solidFill>
                <a:latin typeface="Comic Sans MS" panose="030F0702030302020204" pitchFamily="66" charset="0"/>
              </a:rPr>
              <a:t> trait.</a:t>
            </a: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958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In a dihybrid cross, both animals are heterozygous for two traits.</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In this example, both parents have Brown hair</a:t>
            </a:r>
          </a:p>
          <a:p>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 x </a:t>
            </a:r>
            <a:r>
              <a:rPr lang="en-AU" dirty="0" err="1">
                <a:solidFill>
                  <a:schemeClr val="tx1">
                    <a:lumMod val="85000"/>
                    <a:lumOff val="15000"/>
                  </a:schemeClr>
                </a:solidFill>
                <a:latin typeface="Comic Sans MS" panose="030F0702030302020204" pitchFamily="66" charset="0"/>
              </a:rPr>
              <a:t>AaBb</a:t>
            </a:r>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6864824" y="3406569"/>
            <a:ext cx="1660203" cy="2500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9444340" y="3366195"/>
            <a:ext cx="2084688" cy="249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2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Again we want to know the probability of what hair colour to expect.</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Each parent (</a:t>
            </a:r>
            <a:r>
              <a:rPr lang="en-AU" dirty="0" err="1">
                <a:solidFill>
                  <a:schemeClr val="accent5">
                    <a:lumMod val="7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 will donate either an </a:t>
            </a:r>
            <a:r>
              <a:rPr lang="en-AU" dirty="0">
                <a:solidFill>
                  <a:schemeClr val="accent5">
                    <a:lumMod val="75000"/>
                  </a:schemeClr>
                </a:solidFill>
                <a:latin typeface="Comic Sans MS" panose="030F0702030302020204" pitchFamily="66" charset="0"/>
              </a:rPr>
              <a:t>A</a:t>
            </a:r>
            <a:r>
              <a:rPr lang="en-AU" dirty="0">
                <a:solidFill>
                  <a:schemeClr val="tx1">
                    <a:lumMod val="85000"/>
                    <a:lumOff val="15000"/>
                  </a:schemeClr>
                </a:solidFill>
                <a:latin typeface="Comic Sans MS" panose="030F0702030302020204" pitchFamily="66" charset="0"/>
              </a:rPr>
              <a:t> or an </a:t>
            </a:r>
            <a:r>
              <a:rPr lang="en-AU" dirty="0">
                <a:solidFill>
                  <a:schemeClr val="accent5">
                    <a:lumMod val="75000"/>
                  </a:schemeClr>
                </a:solidFill>
                <a:latin typeface="Comic Sans MS" panose="030F0702030302020204" pitchFamily="66" charset="0"/>
              </a:rPr>
              <a:t>a </a:t>
            </a:r>
            <a:r>
              <a:rPr lang="en-AU" dirty="0">
                <a:latin typeface="Comic Sans MS" panose="030F0702030302020204" pitchFamily="66" charset="0"/>
              </a:rPr>
              <a:t>allele </a:t>
            </a:r>
            <a:r>
              <a:rPr lang="en-AU" b="1" dirty="0">
                <a:latin typeface="Comic Sans MS" panose="030F0702030302020204" pitchFamily="66" charset="0"/>
              </a:rPr>
              <a:t>and</a:t>
            </a:r>
            <a:r>
              <a:rPr lang="en-AU" dirty="0">
                <a:latin typeface="Comic Sans MS" panose="030F0702030302020204" pitchFamily="66" charset="0"/>
              </a:rPr>
              <a:t> either a </a:t>
            </a:r>
            <a:r>
              <a:rPr lang="en-AU" dirty="0">
                <a:solidFill>
                  <a:schemeClr val="accent5">
                    <a:lumMod val="75000"/>
                  </a:schemeClr>
                </a:solidFill>
                <a:latin typeface="Comic Sans MS" panose="030F0702030302020204" pitchFamily="66" charset="0"/>
              </a:rPr>
              <a:t>B</a:t>
            </a:r>
            <a:r>
              <a:rPr lang="en-AU" dirty="0">
                <a:latin typeface="Comic Sans MS" panose="030F0702030302020204" pitchFamily="66" charset="0"/>
              </a:rPr>
              <a:t> or </a:t>
            </a:r>
            <a:r>
              <a:rPr lang="en-AU" dirty="0">
                <a:solidFill>
                  <a:schemeClr val="accent5">
                    <a:lumMod val="75000"/>
                  </a:schemeClr>
                </a:solidFill>
                <a:latin typeface="Comic Sans MS" panose="030F0702030302020204" pitchFamily="66" charset="0"/>
              </a:rPr>
              <a:t>b</a:t>
            </a:r>
            <a:r>
              <a:rPr lang="en-AU" dirty="0">
                <a:latin typeface="Comic Sans MS" panose="030F0702030302020204" pitchFamily="66" charset="0"/>
              </a:rPr>
              <a:t> allele.</a:t>
            </a:r>
          </a:p>
          <a:p>
            <a:endParaRPr lang="en-AU" dirty="0">
              <a:solidFill>
                <a:schemeClr val="accent5">
                  <a:lumMod val="75000"/>
                </a:schemeClr>
              </a:solidFill>
              <a:latin typeface="Comic Sans MS" panose="030F0702030302020204" pitchFamily="66" charset="0"/>
            </a:endParaRPr>
          </a:p>
          <a:p>
            <a:r>
              <a:rPr lang="en-AU" dirty="0">
                <a:latin typeface="Comic Sans MS" panose="030F0702030302020204" pitchFamily="66" charset="0"/>
              </a:rPr>
              <a:t>So </a:t>
            </a:r>
            <a:r>
              <a:rPr lang="en-AU" u="sng" dirty="0">
                <a:latin typeface="Comic Sans MS" panose="030F0702030302020204" pitchFamily="66" charset="0"/>
              </a:rPr>
              <a:t>every</a:t>
            </a:r>
            <a:r>
              <a:rPr lang="en-AU" dirty="0">
                <a:latin typeface="Comic Sans MS" panose="030F0702030302020204" pitchFamily="66" charset="0"/>
              </a:rPr>
              <a:t> gamete will always contain </a:t>
            </a:r>
          </a:p>
          <a:p>
            <a:pPr marL="0" indent="0">
              <a:buNone/>
            </a:pPr>
            <a:r>
              <a:rPr lang="en-AU" dirty="0">
                <a:latin typeface="Comic Sans MS" panose="030F0702030302020204" pitchFamily="66" charset="0"/>
              </a:rPr>
              <a:t>ONE </a:t>
            </a:r>
            <a:r>
              <a:rPr lang="en-AU" dirty="0">
                <a:solidFill>
                  <a:schemeClr val="accent5">
                    <a:lumMod val="75000"/>
                  </a:schemeClr>
                </a:solidFill>
                <a:latin typeface="Comic Sans MS" panose="030F0702030302020204" pitchFamily="66" charset="0"/>
              </a:rPr>
              <a:t>A</a:t>
            </a:r>
            <a:r>
              <a:rPr lang="en-AU" dirty="0">
                <a:latin typeface="Comic Sans MS" panose="030F0702030302020204" pitchFamily="66" charset="0"/>
              </a:rPr>
              <a:t> (or </a:t>
            </a:r>
            <a:r>
              <a:rPr lang="en-AU" dirty="0">
                <a:solidFill>
                  <a:schemeClr val="accent5">
                    <a:lumMod val="75000"/>
                  </a:schemeClr>
                </a:solidFill>
                <a:latin typeface="Comic Sans MS" panose="030F0702030302020204" pitchFamily="66" charset="0"/>
              </a:rPr>
              <a:t>a</a:t>
            </a:r>
            <a:r>
              <a:rPr lang="en-AU" dirty="0">
                <a:latin typeface="Comic Sans MS" panose="030F0702030302020204" pitchFamily="66" charset="0"/>
              </a:rPr>
              <a:t>) and one </a:t>
            </a:r>
            <a:r>
              <a:rPr lang="en-AU" dirty="0">
                <a:solidFill>
                  <a:schemeClr val="accent5">
                    <a:lumMod val="75000"/>
                  </a:schemeClr>
                </a:solidFill>
                <a:latin typeface="Comic Sans MS" panose="030F0702030302020204" pitchFamily="66" charset="0"/>
              </a:rPr>
              <a:t>B</a:t>
            </a:r>
            <a:r>
              <a:rPr lang="en-AU" dirty="0">
                <a:latin typeface="Comic Sans MS" panose="030F0702030302020204" pitchFamily="66" charset="0"/>
              </a:rPr>
              <a:t> (or </a:t>
            </a:r>
            <a:r>
              <a:rPr lang="en-AU" dirty="0">
                <a:solidFill>
                  <a:schemeClr val="accent5">
                    <a:lumMod val="75000"/>
                  </a:schemeClr>
                </a:solidFill>
                <a:latin typeface="Comic Sans MS" panose="030F0702030302020204" pitchFamily="66" charset="0"/>
              </a:rPr>
              <a:t>b</a:t>
            </a:r>
            <a:r>
              <a:rPr lang="en-AU" dirty="0">
                <a:latin typeface="Comic Sans MS" panose="030F0702030302020204" pitchFamily="66" charset="0"/>
              </a:rPr>
              <a:t>)</a:t>
            </a: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6864824" y="3406569"/>
            <a:ext cx="1660203" cy="2500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9444340" y="3366195"/>
            <a:ext cx="2084688" cy="249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3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FOIL</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We can use the FOIL method to be sure that we have ALL the possible combinations of alleles.</a:t>
            </a:r>
          </a:p>
          <a:p>
            <a:endParaRPr lang="en-AU" dirty="0">
              <a:solidFill>
                <a:schemeClr val="tx1">
                  <a:lumMod val="85000"/>
                  <a:lumOff val="15000"/>
                </a:schemeClr>
              </a:solidFill>
              <a:latin typeface="Comic Sans MS" panose="030F0702030302020204" pitchFamily="66" charset="0"/>
            </a:endParaRPr>
          </a:p>
          <a:p>
            <a:r>
              <a:rPr lang="en-AU" b="1" u="sng" dirty="0">
                <a:solidFill>
                  <a:schemeClr val="tx1">
                    <a:lumMod val="85000"/>
                    <a:lumOff val="15000"/>
                  </a:schemeClr>
                </a:solidFill>
                <a:latin typeface="Comic Sans MS" panose="030F0702030302020204" pitchFamily="66" charset="0"/>
              </a:rPr>
              <a:t>F</a:t>
            </a:r>
            <a:r>
              <a:rPr lang="en-AU" dirty="0">
                <a:solidFill>
                  <a:schemeClr val="tx1">
                    <a:lumMod val="85000"/>
                    <a:lumOff val="15000"/>
                  </a:schemeClr>
                </a:solidFill>
                <a:latin typeface="Comic Sans MS" panose="030F0702030302020204" pitchFamily="66" charset="0"/>
              </a:rPr>
              <a:t>irst</a:t>
            </a:r>
          </a:p>
          <a:p>
            <a:r>
              <a:rPr lang="en-AU" b="1" u="sng" dirty="0">
                <a:solidFill>
                  <a:schemeClr val="tx1">
                    <a:lumMod val="85000"/>
                    <a:lumOff val="15000"/>
                  </a:schemeClr>
                </a:solidFill>
                <a:latin typeface="Comic Sans MS" panose="030F0702030302020204" pitchFamily="66" charset="0"/>
              </a:rPr>
              <a:t>O</a:t>
            </a:r>
            <a:r>
              <a:rPr lang="en-AU" dirty="0">
                <a:solidFill>
                  <a:schemeClr val="tx1">
                    <a:lumMod val="85000"/>
                    <a:lumOff val="15000"/>
                  </a:schemeClr>
                </a:solidFill>
                <a:latin typeface="Comic Sans MS" panose="030F0702030302020204" pitchFamily="66" charset="0"/>
              </a:rPr>
              <a:t>uter</a:t>
            </a:r>
          </a:p>
          <a:p>
            <a:r>
              <a:rPr lang="en-AU" b="1" u="sng" dirty="0">
                <a:solidFill>
                  <a:schemeClr val="tx1">
                    <a:lumMod val="85000"/>
                    <a:lumOff val="15000"/>
                  </a:schemeClr>
                </a:solidFill>
                <a:latin typeface="Comic Sans MS" panose="030F0702030302020204" pitchFamily="66" charset="0"/>
              </a:rPr>
              <a:t>I</a:t>
            </a:r>
            <a:r>
              <a:rPr lang="en-AU" dirty="0">
                <a:solidFill>
                  <a:schemeClr val="tx1">
                    <a:lumMod val="85000"/>
                    <a:lumOff val="15000"/>
                  </a:schemeClr>
                </a:solidFill>
                <a:latin typeface="Comic Sans MS" panose="030F0702030302020204" pitchFamily="66" charset="0"/>
              </a:rPr>
              <a:t>nner</a:t>
            </a:r>
          </a:p>
          <a:p>
            <a:r>
              <a:rPr lang="en-AU" b="1" u="sng" dirty="0">
                <a:solidFill>
                  <a:schemeClr val="tx1">
                    <a:lumMod val="85000"/>
                    <a:lumOff val="15000"/>
                  </a:schemeClr>
                </a:solidFill>
                <a:latin typeface="Comic Sans MS" panose="030F0702030302020204" pitchFamily="66" charset="0"/>
              </a:rPr>
              <a:t>L</a:t>
            </a:r>
            <a:r>
              <a:rPr lang="en-AU" dirty="0">
                <a:solidFill>
                  <a:schemeClr val="tx1">
                    <a:lumMod val="85000"/>
                    <a:lumOff val="15000"/>
                  </a:schemeClr>
                </a:solidFill>
                <a:latin typeface="Comic Sans MS" panose="030F0702030302020204" pitchFamily="66" charset="0"/>
              </a:rPr>
              <a:t>ast</a:t>
            </a:r>
            <a:endParaRPr lang="en-AU" dirty="0">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6864824" y="3406569"/>
            <a:ext cx="1660203" cy="2500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9444340" y="3366195"/>
            <a:ext cx="2084688" cy="249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087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FOIL</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716344"/>
          </a:xfrm>
        </p:spPr>
        <p:txBody>
          <a:bodyPr anchor="t">
            <a:normAutofit fontScale="92500" lnSpcReduction="10000"/>
          </a:bodyPr>
          <a:lstStyle/>
          <a:p>
            <a:pPr marL="0" indent="0">
              <a:buNone/>
            </a:pPr>
            <a:r>
              <a:rPr lang="en-AU" dirty="0">
                <a:solidFill>
                  <a:schemeClr val="tx1">
                    <a:lumMod val="85000"/>
                    <a:lumOff val="15000"/>
                  </a:schemeClr>
                </a:solidFill>
                <a:latin typeface="Comic Sans MS" panose="030F0702030302020204" pitchFamily="66" charset="0"/>
              </a:rPr>
              <a:t>					</a:t>
            </a:r>
            <a:r>
              <a:rPr lang="en-AU" sz="3500" dirty="0" err="1">
                <a:solidFill>
                  <a:schemeClr val="tx1">
                    <a:lumMod val="85000"/>
                    <a:lumOff val="15000"/>
                  </a:schemeClr>
                </a:solidFill>
                <a:latin typeface="Comic Sans MS" panose="030F0702030302020204" pitchFamily="66" charset="0"/>
              </a:rPr>
              <a:t>AaBb</a:t>
            </a:r>
            <a:r>
              <a:rPr lang="en-AU" sz="3500" dirty="0">
                <a:solidFill>
                  <a:schemeClr val="tx1">
                    <a:lumMod val="85000"/>
                    <a:lumOff val="15000"/>
                  </a:schemeClr>
                </a:solidFill>
                <a:latin typeface="Comic Sans MS" panose="030F0702030302020204" pitchFamily="66" charset="0"/>
              </a:rPr>
              <a:t> x </a:t>
            </a:r>
            <a:r>
              <a:rPr lang="en-AU" sz="3500" dirty="0" err="1">
                <a:solidFill>
                  <a:schemeClr val="tx1">
                    <a:lumMod val="85000"/>
                    <a:lumOff val="15000"/>
                  </a:schemeClr>
                </a:solidFill>
                <a:latin typeface="Comic Sans MS" panose="030F0702030302020204" pitchFamily="66" charset="0"/>
              </a:rPr>
              <a:t>AaBb</a:t>
            </a:r>
            <a:endParaRPr lang="en-AU" dirty="0">
              <a:solidFill>
                <a:schemeClr val="tx1">
                  <a:lumMod val="85000"/>
                  <a:lumOff val="15000"/>
                </a:schemeClr>
              </a:solidFill>
              <a:latin typeface="Comic Sans MS" panose="030F0702030302020204" pitchFamily="66" charset="0"/>
            </a:endParaRPr>
          </a:p>
          <a:p>
            <a:r>
              <a:rPr lang="en-AU" b="1" dirty="0">
                <a:solidFill>
                  <a:schemeClr val="tx1">
                    <a:lumMod val="85000"/>
                    <a:lumOff val="15000"/>
                  </a:schemeClr>
                </a:solidFill>
                <a:latin typeface="Comic Sans MS" panose="030F0702030302020204" pitchFamily="66" charset="0"/>
              </a:rPr>
              <a:t>Parent 1:</a:t>
            </a:r>
          </a:p>
          <a:p>
            <a:r>
              <a:rPr lang="en-AU" b="1" u="sng" dirty="0">
                <a:solidFill>
                  <a:schemeClr val="tx1">
                    <a:lumMod val="85000"/>
                    <a:lumOff val="15000"/>
                  </a:schemeClr>
                </a:solidFill>
                <a:latin typeface="Comic Sans MS" panose="030F0702030302020204" pitchFamily="66" charset="0"/>
              </a:rPr>
              <a:t>F</a:t>
            </a:r>
            <a:r>
              <a:rPr lang="en-AU" dirty="0">
                <a:solidFill>
                  <a:schemeClr val="tx1">
                    <a:lumMod val="85000"/>
                    <a:lumOff val="15000"/>
                  </a:schemeClr>
                </a:solidFill>
                <a:latin typeface="Comic Sans MS" panose="030F0702030302020204" pitchFamily="66" charset="0"/>
              </a:rPr>
              <a:t>irst: AB</a:t>
            </a:r>
          </a:p>
          <a:p>
            <a:r>
              <a:rPr lang="en-AU" b="1" u="sng" dirty="0">
                <a:solidFill>
                  <a:schemeClr val="tx1">
                    <a:lumMod val="85000"/>
                    <a:lumOff val="15000"/>
                  </a:schemeClr>
                </a:solidFill>
                <a:latin typeface="Comic Sans MS" panose="030F0702030302020204" pitchFamily="66" charset="0"/>
              </a:rPr>
              <a:t>O</a:t>
            </a:r>
            <a:r>
              <a:rPr lang="en-AU" dirty="0">
                <a:solidFill>
                  <a:schemeClr val="tx1">
                    <a:lumMod val="85000"/>
                    <a:lumOff val="15000"/>
                  </a:schemeClr>
                </a:solidFill>
                <a:latin typeface="Comic Sans MS" panose="030F0702030302020204" pitchFamily="66" charset="0"/>
              </a:rPr>
              <a:t>uter: Ab</a:t>
            </a:r>
          </a:p>
          <a:p>
            <a:r>
              <a:rPr lang="en-AU" b="1" u="sng" dirty="0">
                <a:solidFill>
                  <a:schemeClr val="tx1">
                    <a:lumMod val="85000"/>
                    <a:lumOff val="15000"/>
                  </a:schemeClr>
                </a:solidFill>
                <a:latin typeface="Comic Sans MS" panose="030F0702030302020204" pitchFamily="66" charset="0"/>
              </a:rPr>
              <a:t>I</a:t>
            </a:r>
            <a:r>
              <a:rPr lang="en-AU" dirty="0">
                <a:solidFill>
                  <a:schemeClr val="tx1">
                    <a:lumMod val="85000"/>
                    <a:lumOff val="15000"/>
                  </a:schemeClr>
                </a:solidFill>
                <a:latin typeface="Comic Sans MS" panose="030F0702030302020204" pitchFamily="66" charset="0"/>
              </a:rPr>
              <a:t>nner: </a:t>
            </a:r>
            <a:r>
              <a:rPr lang="en-AU" dirty="0" err="1">
                <a:solidFill>
                  <a:schemeClr val="tx1">
                    <a:lumMod val="85000"/>
                    <a:lumOff val="15000"/>
                  </a:schemeClr>
                </a:solidFill>
                <a:latin typeface="Comic Sans MS" panose="030F0702030302020204" pitchFamily="66" charset="0"/>
              </a:rPr>
              <a:t>aB</a:t>
            </a:r>
            <a:endParaRPr lang="en-AU" dirty="0">
              <a:solidFill>
                <a:schemeClr val="tx1">
                  <a:lumMod val="85000"/>
                  <a:lumOff val="15000"/>
                </a:schemeClr>
              </a:solidFill>
              <a:latin typeface="Comic Sans MS" panose="030F0702030302020204" pitchFamily="66" charset="0"/>
            </a:endParaRPr>
          </a:p>
          <a:p>
            <a:r>
              <a:rPr lang="en-AU" b="1" u="sng" dirty="0">
                <a:solidFill>
                  <a:schemeClr val="tx1">
                    <a:lumMod val="85000"/>
                    <a:lumOff val="15000"/>
                  </a:schemeClr>
                </a:solidFill>
                <a:latin typeface="Comic Sans MS" panose="030F0702030302020204" pitchFamily="66" charset="0"/>
              </a:rPr>
              <a:t>L</a:t>
            </a:r>
            <a:r>
              <a:rPr lang="en-AU" dirty="0">
                <a:solidFill>
                  <a:schemeClr val="tx1">
                    <a:lumMod val="85000"/>
                    <a:lumOff val="15000"/>
                  </a:schemeClr>
                </a:solidFill>
                <a:latin typeface="Comic Sans MS" panose="030F0702030302020204" pitchFamily="66" charset="0"/>
              </a:rPr>
              <a:t>ast: ab</a:t>
            </a:r>
          </a:p>
          <a:p>
            <a:endParaRPr lang="en-AU" dirty="0">
              <a:solidFill>
                <a:schemeClr val="tx1">
                  <a:lumMod val="85000"/>
                  <a:lumOff val="15000"/>
                </a:schemeClr>
              </a:solidFill>
              <a:latin typeface="Comic Sans MS" panose="030F0702030302020204" pitchFamily="66" charset="0"/>
            </a:endParaRPr>
          </a:p>
          <a:p>
            <a:r>
              <a:rPr lang="en-AU" b="1" dirty="0">
                <a:solidFill>
                  <a:schemeClr val="tx1">
                    <a:lumMod val="85000"/>
                    <a:lumOff val="15000"/>
                  </a:schemeClr>
                </a:solidFill>
                <a:latin typeface="Comic Sans MS" panose="030F0702030302020204" pitchFamily="66" charset="0"/>
              </a:rPr>
              <a:t>Parent 2:</a:t>
            </a:r>
            <a:endParaRPr lang="en-AU" b="1" dirty="0">
              <a:latin typeface="Comic Sans MS" panose="030F0702030302020204" pitchFamily="66" charset="0"/>
            </a:endParaRPr>
          </a:p>
          <a:p>
            <a:r>
              <a:rPr lang="en-AU" b="1" u="sng" dirty="0">
                <a:solidFill>
                  <a:schemeClr val="tx1">
                    <a:lumMod val="85000"/>
                    <a:lumOff val="15000"/>
                  </a:schemeClr>
                </a:solidFill>
                <a:latin typeface="Comic Sans MS" panose="030F0702030302020204" pitchFamily="66" charset="0"/>
              </a:rPr>
              <a:t>F</a:t>
            </a:r>
            <a:r>
              <a:rPr lang="en-AU" dirty="0">
                <a:solidFill>
                  <a:schemeClr val="tx1">
                    <a:lumMod val="85000"/>
                    <a:lumOff val="15000"/>
                  </a:schemeClr>
                </a:solidFill>
                <a:latin typeface="Comic Sans MS" panose="030F0702030302020204" pitchFamily="66" charset="0"/>
              </a:rPr>
              <a:t>irst: AB</a:t>
            </a:r>
          </a:p>
          <a:p>
            <a:r>
              <a:rPr lang="en-AU" b="1" u="sng" dirty="0">
                <a:solidFill>
                  <a:schemeClr val="tx1">
                    <a:lumMod val="85000"/>
                    <a:lumOff val="15000"/>
                  </a:schemeClr>
                </a:solidFill>
                <a:latin typeface="Comic Sans MS" panose="030F0702030302020204" pitchFamily="66" charset="0"/>
              </a:rPr>
              <a:t>O</a:t>
            </a:r>
            <a:r>
              <a:rPr lang="en-AU" dirty="0">
                <a:solidFill>
                  <a:schemeClr val="tx1">
                    <a:lumMod val="85000"/>
                    <a:lumOff val="15000"/>
                  </a:schemeClr>
                </a:solidFill>
                <a:latin typeface="Comic Sans MS" panose="030F0702030302020204" pitchFamily="66" charset="0"/>
              </a:rPr>
              <a:t>uter: Ab </a:t>
            </a:r>
          </a:p>
          <a:p>
            <a:r>
              <a:rPr lang="en-AU" b="1" u="sng" dirty="0">
                <a:solidFill>
                  <a:schemeClr val="tx1">
                    <a:lumMod val="85000"/>
                    <a:lumOff val="15000"/>
                  </a:schemeClr>
                </a:solidFill>
                <a:latin typeface="Comic Sans MS" panose="030F0702030302020204" pitchFamily="66" charset="0"/>
              </a:rPr>
              <a:t>I</a:t>
            </a:r>
            <a:r>
              <a:rPr lang="en-AU" dirty="0">
                <a:solidFill>
                  <a:schemeClr val="tx1">
                    <a:lumMod val="85000"/>
                    <a:lumOff val="15000"/>
                  </a:schemeClr>
                </a:solidFill>
                <a:latin typeface="Comic Sans MS" panose="030F0702030302020204" pitchFamily="66" charset="0"/>
              </a:rPr>
              <a:t>nner: </a:t>
            </a:r>
            <a:r>
              <a:rPr lang="en-AU" dirty="0" err="1">
                <a:solidFill>
                  <a:schemeClr val="tx1">
                    <a:lumMod val="85000"/>
                    <a:lumOff val="15000"/>
                  </a:schemeClr>
                </a:solidFill>
                <a:latin typeface="Comic Sans MS" panose="030F0702030302020204" pitchFamily="66" charset="0"/>
              </a:rPr>
              <a:t>aB</a:t>
            </a:r>
            <a:endParaRPr lang="en-AU" dirty="0">
              <a:solidFill>
                <a:schemeClr val="tx1">
                  <a:lumMod val="85000"/>
                  <a:lumOff val="15000"/>
                </a:schemeClr>
              </a:solidFill>
              <a:latin typeface="Comic Sans MS" panose="030F0702030302020204" pitchFamily="66" charset="0"/>
            </a:endParaRPr>
          </a:p>
          <a:p>
            <a:r>
              <a:rPr lang="en-AU" b="1" u="sng" dirty="0">
                <a:solidFill>
                  <a:schemeClr val="tx1">
                    <a:lumMod val="85000"/>
                    <a:lumOff val="15000"/>
                  </a:schemeClr>
                </a:solidFill>
                <a:latin typeface="Comic Sans MS" panose="030F0702030302020204" pitchFamily="66" charset="0"/>
              </a:rPr>
              <a:t>L</a:t>
            </a:r>
            <a:r>
              <a:rPr lang="en-AU" dirty="0">
                <a:solidFill>
                  <a:schemeClr val="tx1">
                    <a:lumMod val="85000"/>
                    <a:lumOff val="15000"/>
                  </a:schemeClr>
                </a:solidFill>
                <a:latin typeface="Comic Sans MS" panose="030F0702030302020204" pitchFamily="66" charset="0"/>
              </a:rPr>
              <a:t>ast: ab</a:t>
            </a: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9561764" y="5021280"/>
            <a:ext cx="1121575" cy="16889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10683341" y="5022376"/>
            <a:ext cx="1408664" cy="168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140A2B63-F20C-4AE7-9846-C1CDE0649600}"/>
              </a:ext>
            </a:extLst>
          </p:cNvPr>
          <p:cNvGraphicFramePr>
            <a:graphicFrameLocks noGrp="1"/>
          </p:cNvGraphicFramePr>
          <p:nvPr>
            <p:extLst>
              <p:ext uri="{D42A27DB-BD31-4B8C-83A1-F6EECF244321}">
                <p14:modId xmlns:p14="http://schemas.microsoft.com/office/powerpoint/2010/main" val="2311630661"/>
              </p:ext>
            </p:extLst>
          </p:nvPr>
        </p:nvGraphicFramePr>
        <p:xfrm>
          <a:off x="3409471" y="1613069"/>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gridCol w="1008000">
                  <a:extLst>
                    <a:ext uri="{9D8B030D-6E8A-4147-A177-3AD203B41FA5}">
                      <a16:colId xmlns:a16="http://schemas.microsoft.com/office/drawing/2014/main" val="1482284623"/>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sp>
        <p:nvSpPr>
          <p:cNvPr id="15" name="TextBox 14">
            <a:extLst>
              <a:ext uri="{FF2B5EF4-FFF2-40B4-BE49-F238E27FC236}">
                <a16:creationId xmlns:a16="http://schemas.microsoft.com/office/drawing/2014/main" id="{A612E74A-B845-475F-8896-CD91B79179D9}"/>
              </a:ext>
            </a:extLst>
          </p:cNvPr>
          <p:cNvSpPr txBox="1"/>
          <p:nvPr/>
        </p:nvSpPr>
        <p:spPr>
          <a:xfrm flipH="1">
            <a:off x="4592697" y="2156736"/>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sp>
        <p:nvSpPr>
          <p:cNvPr id="16" name="TextBox 15">
            <a:extLst>
              <a:ext uri="{FF2B5EF4-FFF2-40B4-BE49-F238E27FC236}">
                <a16:creationId xmlns:a16="http://schemas.microsoft.com/office/drawing/2014/main" id="{086DE31C-0DCA-48CF-95A8-5295FB04E275}"/>
              </a:ext>
            </a:extLst>
          </p:cNvPr>
          <p:cNvSpPr txBox="1"/>
          <p:nvPr/>
        </p:nvSpPr>
        <p:spPr>
          <a:xfrm flipH="1">
            <a:off x="3753804" y="2914402"/>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sp>
        <p:nvSpPr>
          <p:cNvPr id="17" name="TextBox 16">
            <a:extLst>
              <a:ext uri="{FF2B5EF4-FFF2-40B4-BE49-F238E27FC236}">
                <a16:creationId xmlns:a16="http://schemas.microsoft.com/office/drawing/2014/main" id="{8B2D7FD8-086B-41A4-977E-114F4BAD8B85}"/>
              </a:ext>
            </a:extLst>
          </p:cNvPr>
          <p:cNvSpPr txBox="1"/>
          <p:nvPr/>
        </p:nvSpPr>
        <p:spPr>
          <a:xfrm flipH="1">
            <a:off x="5575299" y="2156736"/>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sp>
        <p:nvSpPr>
          <p:cNvPr id="18" name="TextBox 17">
            <a:extLst>
              <a:ext uri="{FF2B5EF4-FFF2-40B4-BE49-F238E27FC236}">
                <a16:creationId xmlns:a16="http://schemas.microsoft.com/office/drawing/2014/main" id="{F9644EF0-C4BE-4E52-A89A-F8F4DB054FA4}"/>
              </a:ext>
            </a:extLst>
          </p:cNvPr>
          <p:cNvSpPr txBox="1"/>
          <p:nvPr/>
        </p:nvSpPr>
        <p:spPr>
          <a:xfrm flipH="1">
            <a:off x="6586372" y="2156911"/>
            <a:ext cx="708344" cy="492443"/>
          </a:xfrm>
          <a:prstGeom prst="rect">
            <a:avLst/>
          </a:prstGeom>
          <a:noFill/>
        </p:spPr>
        <p:txBody>
          <a:bodyPr wrap="square" rtlCol="0">
            <a:spAutoFit/>
          </a:bodyPr>
          <a:lstStyle/>
          <a:p>
            <a:r>
              <a:rPr lang="en-AU" sz="2600" dirty="0" err="1">
                <a:solidFill>
                  <a:schemeClr val="tx1">
                    <a:lumMod val="85000"/>
                    <a:lumOff val="15000"/>
                  </a:schemeClr>
                </a:solidFill>
                <a:latin typeface="Comic Sans MS" panose="030F0702030302020204" pitchFamily="66" charset="0"/>
              </a:rPr>
              <a:t>aB</a:t>
            </a:r>
            <a:endParaRPr lang="en-AU" sz="2600" dirty="0"/>
          </a:p>
        </p:txBody>
      </p:sp>
      <p:sp>
        <p:nvSpPr>
          <p:cNvPr id="19" name="TextBox 18">
            <a:extLst>
              <a:ext uri="{FF2B5EF4-FFF2-40B4-BE49-F238E27FC236}">
                <a16:creationId xmlns:a16="http://schemas.microsoft.com/office/drawing/2014/main" id="{A6EC6484-AEB5-476E-A04C-3EE068C9D9A3}"/>
              </a:ext>
            </a:extLst>
          </p:cNvPr>
          <p:cNvSpPr txBox="1"/>
          <p:nvPr/>
        </p:nvSpPr>
        <p:spPr>
          <a:xfrm flipH="1">
            <a:off x="7597445" y="2171220"/>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sp>
        <p:nvSpPr>
          <p:cNvPr id="21" name="TextBox 20">
            <a:extLst>
              <a:ext uri="{FF2B5EF4-FFF2-40B4-BE49-F238E27FC236}">
                <a16:creationId xmlns:a16="http://schemas.microsoft.com/office/drawing/2014/main" id="{93D3CB17-1C91-4B7D-89D0-8CD26DE27605}"/>
              </a:ext>
            </a:extLst>
          </p:cNvPr>
          <p:cNvSpPr txBox="1"/>
          <p:nvPr/>
        </p:nvSpPr>
        <p:spPr>
          <a:xfrm flipH="1">
            <a:off x="3740234" y="3908307"/>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sp>
        <p:nvSpPr>
          <p:cNvPr id="22" name="TextBox 21">
            <a:extLst>
              <a:ext uri="{FF2B5EF4-FFF2-40B4-BE49-F238E27FC236}">
                <a16:creationId xmlns:a16="http://schemas.microsoft.com/office/drawing/2014/main" id="{420D7ECF-DBDC-4FF5-9B59-92A619169C07}"/>
              </a:ext>
            </a:extLst>
          </p:cNvPr>
          <p:cNvSpPr txBox="1"/>
          <p:nvPr/>
        </p:nvSpPr>
        <p:spPr>
          <a:xfrm flipH="1">
            <a:off x="3740234" y="4838912"/>
            <a:ext cx="708344" cy="492443"/>
          </a:xfrm>
          <a:prstGeom prst="rect">
            <a:avLst/>
          </a:prstGeom>
          <a:noFill/>
        </p:spPr>
        <p:txBody>
          <a:bodyPr wrap="square" rtlCol="0">
            <a:spAutoFit/>
          </a:bodyPr>
          <a:lstStyle/>
          <a:p>
            <a:r>
              <a:rPr lang="en-AU" sz="2600" dirty="0" err="1">
                <a:solidFill>
                  <a:schemeClr val="tx1">
                    <a:lumMod val="85000"/>
                    <a:lumOff val="15000"/>
                  </a:schemeClr>
                </a:solidFill>
                <a:latin typeface="Comic Sans MS" panose="030F0702030302020204" pitchFamily="66" charset="0"/>
              </a:rPr>
              <a:t>aB</a:t>
            </a:r>
            <a:endParaRPr lang="en-AU" sz="2600" dirty="0"/>
          </a:p>
        </p:txBody>
      </p:sp>
      <p:sp>
        <p:nvSpPr>
          <p:cNvPr id="23" name="TextBox 22">
            <a:extLst>
              <a:ext uri="{FF2B5EF4-FFF2-40B4-BE49-F238E27FC236}">
                <a16:creationId xmlns:a16="http://schemas.microsoft.com/office/drawing/2014/main" id="{9D4C97BC-23BE-4FD9-AD53-302078BA0D79}"/>
              </a:ext>
            </a:extLst>
          </p:cNvPr>
          <p:cNvSpPr txBox="1"/>
          <p:nvPr/>
        </p:nvSpPr>
        <p:spPr>
          <a:xfrm flipH="1">
            <a:off x="3789720" y="5864091"/>
            <a:ext cx="708344" cy="492443"/>
          </a:xfrm>
          <a:prstGeom prst="rect">
            <a:avLst/>
          </a:prstGeom>
          <a:noFill/>
        </p:spPr>
        <p:txBody>
          <a:bodyPr wrap="square" rtlCol="0">
            <a:spAutoFit/>
          </a:bodyPr>
          <a:lstStyle/>
          <a:p>
            <a:r>
              <a:rPr lang="en-AU" sz="2600" dirty="0">
                <a:solidFill>
                  <a:schemeClr val="tx1">
                    <a:lumMod val="85000"/>
                    <a:lumOff val="15000"/>
                  </a:schemeClr>
                </a:solidFill>
                <a:latin typeface="Comic Sans MS" panose="030F0702030302020204" pitchFamily="66" charset="0"/>
              </a:rPr>
              <a:t>ab</a:t>
            </a:r>
            <a:endParaRPr lang="en-AU" sz="2600" dirty="0"/>
          </a:p>
        </p:txBody>
      </p:sp>
      <p:cxnSp>
        <p:nvCxnSpPr>
          <p:cNvPr id="6" name="Straight Arrow Connector 5">
            <a:extLst>
              <a:ext uri="{FF2B5EF4-FFF2-40B4-BE49-F238E27FC236}">
                <a16:creationId xmlns:a16="http://schemas.microsoft.com/office/drawing/2014/main" id="{4BFDB09D-7580-412E-90A6-D851A2AB41BA}"/>
              </a:ext>
            </a:extLst>
          </p:cNvPr>
          <p:cNvCxnSpPr/>
          <p:nvPr/>
        </p:nvCxnSpPr>
        <p:spPr>
          <a:xfrm>
            <a:off x="2224586" y="2033516"/>
            <a:ext cx="2368111" cy="261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53199459-879F-4140-B935-3014045AF20A}"/>
              </a:ext>
            </a:extLst>
          </p:cNvPr>
          <p:cNvCxnSpPr>
            <a:cxnSpLocks/>
          </p:cNvCxnSpPr>
          <p:nvPr/>
        </p:nvCxnSpPr>
        <p:spPr>
          <a:xfrm flipV="1">
            <a:off x="2311492" y="2402049"/>
            <a:ext cx="3263805" cy="679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08BA7871-AEFD-4A0E-A366-D04AE34B0D2E}"/>
              </a:ext>
            </a:extLst>
          </p:cNvPr>
          <p:cNvCxnSpPr>
            <a:cxnSpLocks/>
          </p:cNvCxnSpPr>
          <p:nvPr/>
        </p:nvCxnSpPr>
        <p:spPr>
          <a:xfrm flipV="1">
            <a:off x="2224585" y="2463769"/>
            <a:ext cx="4361787" cy="4986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A1FA1289-0635-4366-B616-D098745E7DB1}"/>
              </a:ext>
            </a:extLst>
          </p:cNvPr>
          <p:cNvCxnSpPr>
            <a:cxnSpLocks/>
          </p:cNvCxnSpPr>
          <p:nvPr/>
        </p:nvCxnSpPr>
        <p:spPr>
          <a:xfrm flipV="1">
            <a:off x="2224585" y="2471294"/>
            <a:ext cx="5372860" cy="9562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7DDDD120-2DD7-4360-A5C3-C4B479F0FA22}"/>
              </a:ext>
            </a:extLst>
          </p:cNvPr>
          <p:cNvCxnSpPr>
            <a:cxnSpLocks/>
          </p:cNvCxnSpPr>
          <p:nvPr/>
        </p:nvCxnSpPr>
        <p:spPr>
          <a:xfrm flipV="1">
            <a:off x="2224585" y="3189983"/>
            <a:ext cx="1515649" cy="15464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7F8473F4-6803-423D-8455-E11C2688B340}"/>
              </a:ext>
            </a:extLst>
          </p:cNvPr>
          <p:cNvCxnSpPr>
            <a:cxnSpLocks/>
          </p:cNvCxnSpPr>
          <p:nvPr/>
        </p:nvCxnSpPr>
        <p:spPr>
          <a:xfrm flipV="1">
            <a:off x="2311492" y="4187885"/>
            <a:ext cx="1428742" cy="9867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7AA6CBE3-C827-4731-90DB-97BCDF88A7F4}"/>
              </a:ext>
            </a:extLst>
          </p:cNvPr>
          <p:cNvCxnSpPr>
            <a:cxnSpLocks/>
          </p:cNvCxnSpPr>
          <p:nvPr/>
        </p:nvCxnSpPr>
        <p:spPr>
          <a:xfrm flipV="1">
            <a:off x="2220029" y="5159667"/>
            <a:ext cx="1410275" cy="54622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479034B6-6532-45E6-9CE1-741C39A1515C}"/>
              </a:ext>
            </a:extLst>
          </p:cNvPr>
          <p:cNvCxnSpPr>
            <a:cxnSpLocks/>
          </p:cNvCxnSpPr>
          <p:nvPr/>
        </p:nvCxnSpPr>
        <p:spPr>
          <a:xfrm flipV="1">
            <a:off x="2220029" y="6129097"/>
            <a:ext cx="1533775" cy="1396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4751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2">
                                            <p:txEl>
                                              <p:pRg st="3" end="3"/>
                                            </p:txEl>
                                          </p:spTgt>
                                        </p:tgtEl>
                                        <p:attrNameLst>
                                          <p:attrName>style.visibility</p:attrName>
                                        </p:attrNameLst>
                                      </p:cBhvr>
                                      <p:to>
                                        <p:strVal val="visible"/>
                                      </p:to>
                                    </p:set>
                                  </p:childTnLst>
                                </p:cTn>
                              </p:par>
                              <p:par>
                                <p:cTn id="14" presetID="1" presetClass="exit" presetSubtype="0" fill="hold" nodeType="withEffect">
                                  <p:stCondLst>
                                    <p:cond delay="100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100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1000"/>
                                  </p:stCondLst>
                                  <p:childTnLst>
                                    <p:set>
                                      <p:cBhvr>
                                        <p:cTn id="19" dur="1" fill="hold">
                                          <p:stCondLst>
                                            <p:cond delay="0"/>
                                          </p:stCondLst>
                                        </p:cTn>
                                        <p:tgtEl>
                                          <p:spTgt spid="29"/>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100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xit" presetSubtype="0" fill="hold" nodeType="withEffect">
                                  <p:stCondLst>
                                    <p:cond delay="1000"/>
                                  </p:stCondLst>
                                  <p:childTnLst>
                                    <p:set>
                                      <p:cBhvr>
                                        <p:cTn id="24" dur="1" fill="hold">
                                          <p:stCondLst>
                                            <p:cond delay="0"/>
                                          </p:stCondLst>
                                        </p:cTn>
                                        <p:tgtEl>
                                          <p:spTgt spid="29"/>
                                        </p:tgtEl>
                                        <p:attrNameLst>
                                          <p:attrName>style.visibility</p:attrName>
                                        </p:attrNameLst>
                                      </p:cBhvr>
                                      <p:to>
                                        <p:strVal val="hidden"/>
                                      </p:to>
                                    </p:set>
                                  </p:childTnLst>
                                </p:cTn>
                              </p:par>
                              <p:par>
                                <p:cTn id="25" presetID="1" presetClass="entr" presetSubtype="0"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31"/>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1000"/>
                                  </p:stCondLst>
                                  <p:childTnLst>
                                    <p:set>
                                      <p:cBhvr>
                                        <p:cTn id="31" dur="1" fill="hold">
                                          <p:stCondLst>
                                            <p:cond delay="0"/>
                                          </p:stCondLst>
                                        </p:cTn>
                                        <p:tgtEl>
                                          <p:spTgt spid="2">
                                            <p:txEl>
                                              <p:pRg st="5" end="5"/>
                                            </p:txEl>
                                          </p:spTgt>
                                        </p:tgtEl>
                                        <p:attrNameLst>
                                          <p:attrName>style.visibility</p:attrName>
                                        </p:attrNameLst>
                                      </p:cBhvr>
                                      <p:to>
                                        <p:strVal val="visible"/>
                                      </p:to>
                                    </p:set>
                                  </p:childTnLst>
                                </p:cTn>
                              </p:par>
                              <p:par>
                                <p:cTn id="32" presetID="1" presetClass="exit" presetSubtype="0" fill="hold" nodeType="withEffect">
                                  <p:stCondLst>
                                    <p:cond delay="1000"/>
                                  </p:stCondLst>
                                  <p:childTnLst>
                                    <p:set>
                                      <p:cBhvr>
                                        <p:cTn id="33" dur="1" fill="hold">
                                          <p:stCondLst>
                                            <p:cond delay="0"/>
                                          </p:stCondLst>
                                        </p:cTn>
                                        <p:tgtEl>
                                          <p:spTgt spid="31"/>
                                        </p:tgtEl>
                                        <p:attrNameLst>
                                          <p:attrName>style.visibility</p:attrName>
                                        </p:attrNameLst>
                                      </p:cBhvr>
                                      <p:to>
                                        <p:strVal val="hidden"/>
                                      </p:to>
                                    </p:set>
                                  </p:childTnLst>
                                </p:cTn>
                              </p:par>
                              <p:par>
                                <p:cTn id="34" presetID="1" presetClass="entr" presetSubtype="0" fill="hold" nodeType="withEffect">
                                  <p:stCondLst>
                                    <p:cond delay="1000"/>
                                  </p:stCondLst>
                                  <p:childTnLst>
                                    <p:set>
                                      <p:cBhvr>
                                        <p:cTn id="35" dur="1" fill="hold">
                                          <p:stCondLst>
                                            <p:cond delay="0"/>
                                          </p:stCondLst>
                                        </p:cTn>
                                        <p:tgtEl>
                                          <p:spTgt spid="19">
                                            <p:txEl>
                                              <p:pRg st="0" end="0"/>
                                            </p:txEl>
                                          </p:spTgt>
                                        </p:tgtEl>
                                        <p:attrNameLst>
                                          <p:attrName>style.visibility</p:attrName>
                                        </p:attrNameLst>
                                      </p:cBhvr>
                                      <p:to>
                                        <p:strVal val="visible"/>
                                      </p:to>
                                    </p:set>
                                  </p:childTnLst>
                                </p:cTn>
                              </p:par>
                              <p:par>
                                <p:cTn id="36" presetID="1" presetClass="entr" presetSubtype="0" fill="hold" nodeType="withEffect">
                                  <p:stCondLst>
                                    <p:cond delay="100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xit" presetSubtype="0" fill="hold" nodeType="withEffect">
                                  <p:stCondLst>
                                    <p:cond delay="1500"/>
                                  </p:stCondLst>
                                  <p:childTnLst>
                                    <p:set>
                                      <p:cBhvr>
                                        <p:cTn id="39" dur="1" fill="hold">
                                          <p:stCondLst>
                                            <p:cond delay="0"/>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2">
                                            <p:txEl>
                                              <p:pRg st="9" end="9"/>
                                            </p:txEl>
                                          </p:spTgt>
                                        </p:tgtEl>
                                        <p:attrNameLst>
                                          <p:attrName>style.visibility</p:attrName>
                                        </p:attrNameLst>
                                      </p:cBhvr>
                                      <p:to>
                                        <p:strVal val="visible"/>
                                      </p:to>
                                    </p:set>
                                  </p:childTnLst>
                                </p:cTn>
                              </p:par>
                              <p:par>
                                <p:cTn id="51" presetID="1" presetClass="exit" presetSubtype="0" fill="hold" nodeType="withEffect">
                                  <p:stCondLst>
                                    <p:cond delay="100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ntr" presetSubtype="0" fill="hold" grpId="0" nodeType="withEffect">
                                  <p:stCondLst>
                                    <p:cond delay="100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1000"/>
                                  </p:stCondLst>
                                  <p:childTnLst>
                                    <p:set>
                                      <p:cBhvr>
                                        <p:cTn id="56" dur="1" fill="hold">
                                          <p:stCondLst>
                                            <p:cond delay="0"/>
                                          </p:stCondLst>
                                        </p:cTn>
                                        <p:tgtEl>
                                          <p:spTgt spid="40"/>
                                        </p:tgtEl>
                                        <p:attrNameLst>
                                          <p:attrName>style.visibility</p:attrName>
                                        </p:attrNameLst>
                                      </p:cBhvr>
                                      <p:to>
                                        <p:strVal val="visible"/>
                                      </p:to>
                                    </p:set>
                                  </p:childTnLst>
                                </p:cTn>
                              </p:par>
                            </p:childTnLst>
                          </p:cTn>
                        </p:par>
                        <p:par>
                          <p:cTn id="57" fill="hold">
                            <p:stCondLst>
                              <p:cond delay="1000"/>
                            </p:stCondLst>
                            <p:childTnLst>
                              <p:par>
                                <p:cTn id="58" presetID="1" presetClass="entr" presetSubtype="0" fill="hold" nodeType="afterEffect">
                                  <p:stCondLst>
                                    <p:cond delay="1000"/>
                                  </p:stCondLst>
                                  <p:childTnLst>
                                    <p:set>
                                      <p:cBhvr>
                                        <p:cTn id="59" dur="1" fill="hold">
                                          <p:stCondLst>
                                            <p:cond delay="0"/>
                                          </p:stCondLst>
                                        </p:cTn>
                                        <p:tgtEl>
                                          <p:spTgt spid="2">
                                            <p:txEl>
                                              <p:pRg st="10" end="10"/>
                                            </p:txEl>
                                          </p:spTgt>
                                        </p:tgtEl>
                                        <p:attrNameLst>
                                          <p:attrName>style.visibility</p:attrName>
                                        </p:attrNameLst>
                                      </p:cBhvr>
                                      <p:to>
                                        <p:strVal val="visible"/>
                                      </p:to>
                                    </p:set>
                                  </p:childTnLst>
                                </p:cTn>
                              </p:par>
                              <p:par>
                                <p:cTn id="60" presetID="1" presetClass="exit" presetSubtype="0" fill="hold" nodeType="withEffect">
                                  <p:stCondLst>
                                    <p:cond delay="1000"/>
                                  </p:stCondLst>
                                  <p:childTnLst>
                                    <p:set>
                                      <p:cBhvr>
                                        <p:cTn id="61" dur="1" fill="hold">
                                          <p:stCondLst>
                                            <p:cond delay="0"/>
                                          </p:stCondLst>
                                        </p:cTn>
                                        <p:tgtEl>
                                          <p:spTgt spid="40"/>
                                        </p:tgtEl>
                                        <p:attrNameLst>
                                          <p:attrName>style.visibility</p:attrName>
                                        </p:attrNameLst>
                                      </p:cBhvr>
                                      <p:to>
                                        <p:strVal val="hidden"/>
                                      </p:to>
                                    </p:set>
                                  </p:childTnLst>
                                </p:cTn>
                              </p:par>
                              <p:par>
                                <p:cTn id="62" presetID="1" presetClass="entr" presetSubtype="0" fill="hold" grpId="0" nodeType="withEffect">
                                  <p:stCondLst>
                                    <p:cond delay="1000"/>
                                  </p:stCondLst>
                                  <p:childTnLst>
                                    <p:set>
                                      <p:cBhvr>
                                        <p:cTn id="63" dur="1" fill="hold">
                                          <p:stCondLst>
                                            <p:cond delay="0"/>
                                          </p:stCondLst>
                                        </p:cTn>
                                        <p:tgtEl>
                                          <p:spTgt spid="22"/>
                                        </p:tgtEl>
                                        <p:attrNameLst>
                                          <p:attrName>style.visibility</p:attrName>
                                        </p:attrNameLst>
                                      </p:cBhvr>
                                      <p:to>
                                        <p:strVal val="visible"/>
                                      </p:to>
                                    </p:set>
                                  </p:childTnLst>
                                </p:cTn>
                              </p:par>
                              <p:par>
                                <p:cTn id="64" presetID="1" presetClass="entr" presetSubtype="0" fill="hold" nodeType="withEffect">
                                  <p:stCondLst>
                                    <p:cond delay="1000"/>
                                  </p:stCondLst>
                                  <p:childTnLst>
                                    <p:set>
                                      <p:cBhvr>
                                        <p:cTn id="65" dur="1" fill="hold">
                                          <p:stCondLst>
                                            <p:cond delay="0"/>
                                          </p:stCondLst>
                                        </p:cTn>
                                        <p:tgtEl>
                                          <p:spTgt spid="42"/>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1000"/>
                                  </p:stCondLst>
                                  <p:childTnLst>
                                    <p:set>
                                      <p:cBhvr>
                                        <p:cTn id="68" dur="1" fill="hold">
                                          <p:stCondLst>
                                            <p:cond delay="0"/>
                                          </p:stCondLst>
                                        </p:cTn>
                                        <p:tgtEl>
                                          <p:spTgt spid="2">
                                            <p:txEl>
                                              <p:pRg st="11" end="11"/>
                                            </p:txEl>
                                          </p:spTgt>
                                        </p:tgtEl>
                                        <p:attrNameLst>
                                          <p:attrName>style.visibility</p:attrName>
                                        </p:attrNameLst>
                                      </p:cBhvr>
                                      <p:to>
                                        <p:strVal val="visible"/>
                                      </p:to>
                                    </p:set>
                                  </p:childTnLst>
                                </p:cTn>
                              </p:par>
                              <p:par>
                                <p:cTn id="69" presetID="1" presetClass="exit" presetSubtype="0" fill="hold" nodeType="withEffect">
                                  <p:stCondLst>
                                    <p:cond delay="1000"/>
                                  </p:stCondLst>
                                  <p:childTnLst>
                                    <p:set>
                                      <p:cBhvr>
                                        <p:cTn id="70" dur="1" fill="hold">
                                          <p:stCondLst>
                                            <p:cond delay="0"/>
                                          </p:stCondLst>
                                        </p:cTn>
                                        <p:tgtEl>
                                          <p:spTgt spid="42"/>
                                        </p:tgtEl>
                                        <p:attrNameLst>
                                          <p:attrName>style.visibility</p:attrName>
                                        </p:attrNameLst>
                                      </p:cBhvr>
                                      <p:to>
                                        <p:strVal val="hidden"/>
                                      </p:to>
                                    </p:set>
                                  </p:childTnLst>
                                </p:cTn>
                              </p:par>
                              <p:par>
                                <p:cTn id="71" presetID="1" presetClass="entr" presetSubtype="0" fill="hold" grpId="0" nodeType="withEffect">
                                  <p:stCondLst>
                                    <p:cond delay="100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1000"/>
                                  </p:stCondLst>
                                  <p:childTnLst>
                                    <p:set>
                                      <p:cBhvr>
                                        <p:cTn id="74" dur="1" fill="hold">
                                          <p:stCondLst>
                                            <p:cond delay="0"/>
                                          </p:stCondLst>
                                        </p:cTn>
                                        <p:tgtEl>
                                          <p:spTgt spid="44"/>
                                        </p:tgtEl>
                                        <p:attrNameLst>
                                          <p:attrName>style.visibility</p:attrName>
                                        </p:attrNameLst>
                                      </p:cBhvr>
                                      <p:to>
                                        <p:strVal val="visible"/>
                                      </p:to>
                                    </p:set>
                                  </p:childTnLst>
                                </p:cTn>
                              </p:par>
                            </p:childTnLst>
                          </p:cTn>
                        </p:par>
                        <p:par>
                          <p:cTn id="75" fill="hold">
                            <p:stCondLst>
                              <p:cond delay="3000"/>
                            </p:stCondLst>
                            <p:childTnLst>
                              <p:par>
                                <p:cTn id="76" presetID="1" presetClass="exit" presetSubtype="0" fill="hold" nodeType="afterEffect">
                                  <p:stCondLst>
                                    <p:cond delay="500"/>
                                  </p:stCondLst>
                                  <p:childTnLst>
                                    <p:set>
                                      <p:cBhvr>
                                        <p:cTn id="77"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FOIL</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Once we’ve labelled our parents, we fill in the squares.</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REMEMBER:</a:t>
            </a:r>
          </a:p>
          <a:p>
            <a:pPr lvl="1"/>
            <a:r>
              <a:rPr lang="en-AU" sz="2800" dirty="0">
                <a:solidFill>
                  <a:schemeClr val="tx1">
                    <a:lumMod val="85000"/>
                    <a:lumOff val="15000"/>
                  </a:schemeClr>
                </a:solidFill>
                <a:latin typeface="Comic Sans MS" panose="030F0702030302020204" pitchFamily="66" charset="0"/>
              </a:rPr>
              <a:t>Put alleles for one gene together</a:t>
            </a:r>
          </a:p>
          <a:p>
            <a:pPr lvl="1"/>
            <a:r>
              <a:rPr lang="en-AU" sz="2800" dirty="0" err="1">
                <a:solidFill>
                  <a:schemeClr val="tx1">
                    <a:lumMod val="85000"/>
                    <a:lumOff val="15000"/>
                  </a:schemeClr>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 not </a:t>
            </a:r>
            <a:r>
              <a:rPr lang="en-AU" sz="2800" dirty="0" err="1">
                <a:solidFill>
                  <a:schemeClr val="tx1">
                    <a:lumMod val="85000"/>
                    <a:lumOff val="15000"/>
                  </a:schemeClr>
                </a:solidFill>
                <a:latin typeface="Comic Sans MS" panose="030F0702030302020204" pitchFamily="66" charset="0"/>
              </a:rPr>
              <a:t>Abab</a:t>
            </a:r>
            <a:endParaRPr lang="en-AU" sz="2800" dirty="0">
              <a:solidFill>
                <a:schemeClr val="tx1">
                  <a:lumMod val="85000"/>
                  <a:lumOff val="15000"/>
                </a:schemeClr>
              </a:solidFill>
              <a:latin typeface="Comic Sans MS" panose="030F0702030302020204" pitchFamily="66" charset="0"/>
            </a:endParaRPr>
          </a:p>
          <a:p>
            <a:pPr lvl="1"/>
            <a:endParaRPr lang="en-AU" sz="2800" dirty="0">
              <a:solidFill>
                <a:schemeClr val="tx1">
                  <a:lumMod val="85000"/>
                  <a:lumOff val="15000"/>
                </a:schemeClr>
              </a:solidFill>
              <a:latin typeface="Comic Sans MS" panose="030F0702030302020204" pitchFamily="66" charset="0"/>
            </a:endParaRPr>
          </a:p>
          <a:p>
            <a:pPr lvl="1"/>
            <a:r>
              <a:rPr lang="en-AU" sz="2800" dirty="0">
                <a:solidFill>
                  <a:schemeClr val="tx1">
                    <a:lumMod val="85000"/>
                    <a:lumOff val="15000"/>
                  </a:schemeClr>
                </a:solidFill>
                <a:latin typeface="Comic Sans MS" panose="030F0702030302020204" pitchFamily="66" charset="0"/>
              </a:rPr>
              <a:t>Dominant alleles before recessive</a:t>
            </a:r>
          </a:p>
          <a:p>
            <a:pPr lvl="1"/>
            <a:r>
              <a:rPr lang="en-AU" sz="2800" dirty="0" err="1">
                <a:solidFill>
                  <a:schemeClr val="tx1">
                    <a:lumMod val="85000"/>
                    <a:lumOff val="15000"/>
                  </a:schemeClr>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 not </a:t>
            </a:r>
            <a:r>
              <a:rPr lang="en-AU" sz="2800" dirty="0" err="1">
                <a:solidFill>
                  <a:schemeClr val="tx1">
                    <a:lumMod val="85000"/>
                    <a:lumOff val="15000"/>
                  </a:schemeClr>
                </a:solidFill>
                <a:latin typeface="Comic Sans MS" panose="030F0702030302020204" pitchFamily="66" charset="0"/>
              </a:rPr>
              <a:t>aAbB</a:t>
            </a:r>
            <a:endParaRPr lang="en-AU" sz="2800" dirty="0">
              <a:latin typeface="Comic Sans MS" panose="030F0702030302020204" pitchFamily="66" charset="0"/>
            </a:endParaRPr>
          </a:p>
          <a:p>
            <a:pPr lvl="1"/>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6864824" y="3406569"/>
            <a:ext cx="1660203" cy="2500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9444340" y="3366195"/>
            <a:ext cx="2084688" cy="249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8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FOIL</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716344"/>
          </a:xfrm>
        </p:spPr>
        <p:txBody>
          <a:bodyPr anchor="t">
            <a:normAutofit/>
          </a:bodyPr>
          <a:lstStyle/>
          <a:p>
            <a:pPr marL="0" indent="0">
              <a:buNone/>
            </a:pPr>
            <a:r>
              <a:rPr lang="en-AU" dirty="0">
                <a:solidFill>
                  <a:schemeClr val="tx1">
                    <a:lumMod val="85000"/>
                    <a:lumOff val="15000"/>
                  </a:schemeClr>
                </a:solidFill>
                <a:latin typeface="Comic Sans MS" panose="030F0702030302020204" pitchFamily="66" charset="0"/>
              </a:rPr>
              <a:t>						</a:t>
            </a:r>
            <a:r>
              <a:rPr lang="en-AU" sz="3200" dirty="0" err="1">
                <a:solidFill>
                  <a:schemeClr val="tx1">
                    <a:lumMod val="85000"/>
                    <a:lumOff val="15000"/>
                  </a:schemeClr>
                </a:solidFill>
                <a:latin typeface="Comic Sans MS" panose="030F0702030302020204" pitchFamily="66" charset="0"/>
              </a:rPr>
              <a:t>AaBb</a:t>
            </a:r>
            <a:r>
              <a:rPr lang="en-AU" sz="3200" dirty="0">
                <a:solidFill>
                  <a:schemeClr val="tx1">
                    <a:lumMod val="85000"/>
                    <a:lumOff val="15000"/>
                  </a:schemeClr>
                </a:solidFill>
                <a:latin typeface="Comic Sans MS" panose="030F0702030302020204" pitchFamily="66" charset="0"/>
              </a:rPr>
              <a:t> x </a:t>
            </a:r>
            <a:r>
              <a:rPr lang="en-AU" sz="3200" dirty="0" err="1">
                <a:solidFill>
                  <a:schemeClr val="tx1">
                    <a:lumMod val="85000"/>
                    <a:lumOff val="15000"/>
                  </a:schemeClr>
                </a:solidFill>
                <a:latin typeface="Comic Sans MS" panose="030F0702030302020204" pitchFamily="66" charset="0"/>
              </a:rPr>
              <a:t>AaBb</a:t>
            </a:r>
            <a:endParaRPr lang="en-AU" dirty="0">
              <a:solidFill>
                <a:schemeClr val="tx1">
                  <a:lumMod val="85000"/>
                  <a:lumOff val="15000"/>
                </a:schemeClr>
              </a:solidFill>
              <a:latin typeface="Comic Sans MS" panose="030F0702030302020204" pitchFamily="66" charset="0"/>
            </a:endParaRPr>
          </a:p>
          <a:p>
            <a:endParaRPr lang="en-AU" b="1"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Let’s do the first row</a:t>
            </a:r>
          </a:p>
          <a:p>
            <a:pPr marL="0" indent="0">
              <a:buNone/>
            </a:pPr>
            <a:r>
              <a:rPr lang="en-AU" dirty="0">
                <a:solidFill>
                  <a:schemeClr val="tx1">
                    <a:lumMod val="85000"/>
                    <a:lumOff val="15000"/>
                  </a:schemeClr>
                </a:solidFill>
                <a:latin typeface="Comic Sans MS" panose="030F0702030302020204" pitchFamily="66" charset="0"/>
              </a:rPr>
              <a:t>together</a:t>
            </a:r>
          </a:p>
          <a:p>
            <a:pPr marL="0" indent="0">
              <a:buNone/>
            </a:pPr>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It should look like…</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Complete the remaining</a:t>
            </a:r>
          </a:p>
          <a:p>
            <a:pPr marL="0" indent="0">
              <a:buNone/>
            </a:pPr>
            <a:r>
              <a:rPr lang="en-AU" dirty="0">
                <a:solidFill>
                  <a:schemeClr val="tx1">
                    <a:lumMod val="85000"/>
                    <a:lumOff val="15000"/>
                  </a:schemeClr>
                </a:solidFill>
                <a:latin typeface="Comic Sans MS" panose="030F0702030302020204" pitchFamily="66" charset="0"/>
              </a:rPr>
              <a:t>rows on your own.</a:t>
            </a:r>
          </a:p>
          <a:p>
            <a:pPr marL="0" indent="0">
              <a:buNone/>
            </a:pPr>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They should look like…</a:t>
            </a:r>
          </a:p>
          <a:p>
            <a:pPr marL="0" indent="0">
              <a:buNone/>
            </a:pPr>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Woman Brown Hair Images, Stock Photos &amp;amp; Vectors | Shutterstock">
            <a:extLst>
              <a:ext uri="{FF2B5EF4-FFF2-40B4-BE49-F238E27FC236}">
                <a16:creationId xmlns:a16="http://schemas.microsoft.com/office/drawing/2014/main" id="{6014E6D5-303E-4654-ACE9-9EEC0F563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5" t="6340" r="56532" b="14287"/>
          <a:stretch/>
        </p:blipFill>
        <p:spPr bwMode="auto">
          <a:xfrm>
            <a:off x="9561764" y="5021280"/>
            <a:ext cx="1121575" cy="16889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emotion set stock vector. Illustration of character - 112987677">
            <a:extLst>
              <a:ext uri="{FF2B5EF4-FFF2-40B4-BE49-F238E27FC236}">
                <a16:creationId xmlns:a16="http://schemas.microsoft.com/office/drawing/2014/main" id="{36D4CA36-4EC9-496D-87D9-F3FF1171A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3" t="4225" r="51275" b="39023"/>
          <a:stretch/>
        </p:blipFill>
        <p:spPr bwMode="auto">
          <a:xfrm>
            <a:off x="10683341" y="5022376"/>
            <a:ext cx="1408664" cy="1687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140A2B63-F20C-4AE7-9846-C1CDE0649600}"/>
              </a:ext>
            </a:extLst>
          </p:cNvPr>
          <p:cNvGraphicFramePr>
            <a:graphicFrameLocks noGrp="1"/>
          </p:cNvGraphicFramePr>
          <p:nvPr>
            <p:extLst>
              <p:ext uri="{D42A27DB-BD31-4B8C-83A1-F6EECF244321}">
                <p14:modId xmlns:p14="http://schemas.microsoft.com/office/powerpoint/2010/main" val="3373344629"/>
              </p:ext>
            </p:extLst>
          </p:nvPr>
        </p:nvGraphicFramePr>
        <p:xfrm>
          <a:off x="4162773" y="160209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gridCol w="1008000">
                  <a:extLst>
                    <a:ext uri="{9D8B030D-6E8A-4147-A177-3AD203B41FA5}">
                      <a16:colId xmlns:a16="http://schemas.microsoft.com/office/drawing/2014/main" val="1482284623"/>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5926219"/>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962938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27" name="Table 4">
            <a:extLst>
              <a:ext uri="{FF2B5EF4-FFF2-40B4-BE49-F238E27FC236}">
                <a16:creationId xmlns:a16="http://schemas.microsoft.com/office/drawing/2014/main" id="{E78A1FA2-83AF-4D02-804D-3CFBF061434D}"/>
              </a:ext>
            </a:extLst>
          </p:cNvPr>
          <p:cNvGraphicFramePr>
            <a:graphicFrameLocks noGrp="1"/>
          </p:cNvGraphicFramePr>
          <p:nvPr>
            <p:extLst>
              <p:ext uri="{D42A27DB-BD31-4B8C-83A1-F6EECF244321}">
                <p14:modId xmlns:p14="http://schemas.microsoft.com/office/powerpoint/2010/main" val="3203713339"/>
              </p:ext>
            </p:extLst>
          </p:nvPr>
        </p:nvGraphicFramePr>
        <p:xfrm>
          <a:off x="4162775" y="160209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gridCol w="1008000">
                  <a:extLst>
                    <a:ext uri="{9D8B030D-6E8A-4147-A177-3AD203B41FA5}">
                      <a16:colId xmlns:a16="http://schemas.microsoft.com/office/drawing/2014/main" val="1482284623"/>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t>AABB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800" dirty="0" err="1"/>
                        <a:t>AABb</a:t>
                      </a: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t>AaBB</a:t>
                      </a: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t>AaBb</a:t>
                      </a:r>
                      <a:endParaRPr lang="en-AU" sz="28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p>
                  </a:txBody>
                  <a:tcPr anchor="ctr"/>
                </a:tc>
                <a:tc>
                  <a:txBody>
                    <a:bodyPr/>
                    <a:lstStyle/>
                    <a:p>
                      <a:pPr algn="ctr"/>
                      <a:endParaRPr lang="en-AU" sz="2800" dirty="0"/>
                    </a:p>
                  </a:txBody>
                  <a:tcPr anchor="ct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28" name="Table 4">
            <a:extLst>
              <a:ext uri="{FF2B5EF4-FFF2-40B4-BE49-F238E27FC236}">
                <a16:creationId xmlns:a16="http://schemas.microsoft.com/office/drawing/2014/main" id="{EF32DBA8-426C-401B-92E8-AB0E3FAB2B85}"/>
              </a:ext>
            </a:extLst>
          </p:cNvPr>
          <p:cNvGraphicFramePr>
            <a:graphicFrameLocks noGrp="1"/>
          </p:cNvGraphicFramePr>
          <p:nvPr>
            <p:extLst>
              <p:ext uri="{D42A27DB-BD31-4B8C-83A1-F6EECF244321}">
                <p14:modId xmlns:p14="http://schemas.microsoft.com/office/powerpoint/2010/main" val="2617125045"/>
              </p:ext>
            </p:extLst>
          </p:nvPr>
        </p:nvGraphicFramePr>
        <p:xfrm>
          <a:off x="4162777" y="1585814"/>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gridCol w="1008000">
                  <a:extLst>
                    <a:ext uri="{9D8B030D-6E8A-4147-A177-3AD203B41FA5}">
                      <a16:colId xmlns:a16="http://schemas.microsoft.com/office/drawing/2014/main" val="1482284623"/>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t>AaBb</a:t>
                      </a:r>
                      <a:endParaRPr lang="en-AU" sz="2800" dirty="0"/>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t>AAbb</a:t>
                      </a:r>
                      <a:endParaRPr lang="en-AU" sz="2800" dirty="0"/>
                    </a:p>
                  </a:txBody>
                  <a:tcPr anchor="ctr"/>
                </a:tc>
                <a:tc>
                  <a:txBody>
                    <a:bodyPr/>
                    <a:lstStyle/>
                    <a:p>
                      <a:pPr algn="ctr"/>
                      <a:r>
                        <a:rPr lang="en-AU" sz="2800" dirty="0" err="1"/>
                        <a:t>AaBb</a:t>
                      </a:r>
                      <a:endParaRPr lang="en-AU" sz="2800" dirty="0"/>
                    </a:p>
                  </a:txBody>
                  <a:tcPr anchor="ctr"/>
                </a:tc>
                <a:tc>
                  <a:txBody>
                    <a:bodyPr/>
                    <a:lstStyle/>
                    <a:p>
                      <a:pPr algn="ctr"/>
                      <a:r>
                        <a:rPr lang="en-AU" sz="2800" dirty="0" err="1"/>
                        <a:t>Aabb</a:t>
                      </a: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t>AaBB</a:t>
                      </a:r>
                      <a:endParaRPr lang="en-AU" sz="2800" dirty="0"/>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t>AaBb</a:t>
                      </a:r>
                      <a:endParaRPr lang="en-AU" sz="2800" dirty="0"/>
                    </a:p>
                  </a:txBody>
                  <a:tcPr anchor="ctr"/>
                </a:tc>
                <a:tc>
                  <a:txBody>
                    <a:bodyPr/>
                    <a:lstStyle/>
                    <a:p>
                      <a:pPr algn="ctr"/>
                      <a:r>
                        <a:rPr lang="en-AU" sz="2800" dirty="0" err="1"/>
                        <a:t>aaBB</a:t>
                      </a:r>
                      <a:endParaRPr lang="en-AU" sz="2800" dirty="0"/>
                    </a:p>
                  </a:txBody>
                  <a:tcPr anchor="ctr"/>
                </a:tc>
                <a:tc>
                  <a:txBody>
                    <a:bodyPr/>
                    <a:lstStyle/>
                    <a:p>
                      <a:pPr algn="ctr"/>
                      <a:r>
                        <a:rPr lang="en-AU" sz="2800" dirty="0" err="1"/>
                        <a:t>aaBb</a:t>
                      </a:r>
                      <a:endParaRPr lang="en-AU" sz="2800"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t>AaBb</a:t>
                      </a:r>
                      <a:endParaRPr lang="en-AU" sz="28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AU" sz="2800" dirty="0" err="1"/>
                        <a:t>Aabb</a:t>
                      </a:r>
                      <a:endParaRPr lang="en-AU" sz="2800" dirty="0"/>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t>aaBb</a:t>
                      </a:r>
                      <a:endParaRPr lang="en-AU" sz="2800" dirty="0"/>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t>aabb</a:t>
                      </a:r>
                      <a:endParaRPr lang="en-AU" sz="28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spTree>
    <p:extLst>
      <p:ext uri="{BB962C8B-B14F-4D97-AF65-F5344CB8AC3E}">
        <p14:creationId xmlns:p14="http://schemas.microsoft.com/office/powerpoint/2010/main" val="29996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FOIL</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797187"/>
            <a:ext cx="9094326" cy="4396957"/>
          </a:xfrm>
        </p:spPr>
        <p:txBody>
          <a:bodyPr anchor="t">
            <a:normAutofit/>
          </a:bodyPr>
          <a:lstStyle/>
          <a:p>
            <a:pPr marL="0" indent="0">
              <a:buNone/>
            </a:pPr>
            <a:r>
              <a:rPr lang="en-AU" dirty="0">
                <a:solidFill>
                  <a:schemeClr val="tx1">
                    <a:lumMod val="85000"/>
                    <a:lumOff val="15000"/>
                  </a:schemeClr>
                </a:solidFill>
                <a:latin typeface="Comic Sans MS" panose="030F0702030302020204" pitchFamily="66" charset="0"/>
              </a:rPr>
              <a:t>						</a:t>
            </a:r>
            <a:r>
              <a:rPr lang="en-AU" sz="3200" dirty="0" err="1">
                <a:solidFill>
                  <a:schemeClr val="tx1">
                    <a:lumMod val="85000"/>
                    <a:lumOff val="15000"/>
                  </a:schemeClr>
                </a:solidFill>
                <a:latin typeface="Comic Sans MS" panose="030F0702030302020204" pitchFamily="66" charset="0"/>
              </a:rPr>
              <a:t>AaBb</a:t>
            </a:r>
            <a:r>
              <a:rPr lang="en-AU" sz="3200" dirty="0">
                <a:solidFill>
                  <a:schemeClr val="tx1">
                    <a:lumMod val="85000"/>
                    <a:lumOff val="15000"/>
                  </a:schemeClr>
                </a:solidFill>
                <a:latin typeface="Comic Sans MS" panose="030F0702030302020204" pitchFamily="66" charset="0"/>
              </a:rPr>
              <a:t> x </a:t>
            </a:r>
            <a:r>
              <a:rPr lang="en-AU" sz="3200" dirty="0" err="1">
                <a:solidFill>
                  <a:schemeClr val="tx1">
                    <a:lumMod val="85000"/>
                    <a:lumOff val="15000"/>
                  </a:schemeClr>
                </a:solidFill>
                <a:latin typeface="Comic Sans MS" panose="030F0702030302020204" pitchFamily="66" charset="0"/>
              </a:rPr>
              <a:t>AaBb</a:t>
            </a:r>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The phenotypes would be:</a:t>
            </a:r>
          </a:p>
          <a:p>
            <a:pPr marL="0" indent="0">
              <a:buNone/>
            </a:pPr>
            <a:endParaRPr lang="en-AU" dirty="0">
              <a:solidFill>
                <a:schemeClr val="tx1">
                  <a:lumMod val="85000"/>
                  <a:lumOff val="15000"/>
                </a:schemeClr>
              </a:solidFill>
              <a:latin typeface="Comic Sans MS" panose="030F0702030302020204" pitchFamily="66" charset="0"/>
            </a:endParaRPr>
          </a:p>
          <a:p>
            <a:pPr lvl="1"/>
            <a:r>
              <a:rPr lang="en-AU" sz="2800" dirty="0">
                <a:solidFill>
                  <a:schemeClr val="tx1">
                    <a:lumMod val="85000"/>
                    <a:lumOff val="15000"/>
                  </a:schemeClr>
                </a:solidFill>
                <a:latin typeface="Comic Sans MS" panose="030F0702030302020204" pitchFamily="66" charset="0"/>
              </a:rPr>
              <a:t>3 Black hair (AABB or </a:t>
            </a:r>
            <a:r>
              <a:rPr lang="en-AU" sz="2800" dirty="0" err="1">
                <a:solidFill>
                  <a:schemeClr val="tx1">
                    <a:lumMod val="85000"/>
                    <a:lumOff val="15000"/>
                  </a:schemeClr>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a:p>
            <a:pPr lvl="1"/>
            <a:r>
              <a:rPr lang="en-AU" sz="2800" dirty="0">
                <a:solidFill>
                  <a:schemeClr val="tx1">
                    <a:lumMod val="85000"/>
                    <a:lumOff val="15000"/>
                  </a:schemeClr>
                </a:solidFill>
                <a:latin typeface="Comic Sans MS" panose="030F0702030302020204" pitchFamily="66" charset="0"/>
              </a:rPr>
              <a:t>6 Brown hair (</a:t>
            </a:r>
            <a:r>
              <a:rPr lang="en-AU" sz="2800" dirty="0" err="1">
                <a:solidFill>
                  <a:srgbClr val="7B5229"/>
                </a:solidFill>
                <a:latin typeface="Comic Sans MS" panose="030F0702030302020204" pitchFamily="66" charset="0"/>
              </a:rPr>
              <a:t>AaBB</a:t>
            </a:r>
            <a:r>
              <a:rPr lang="en-AU" sz="2800" dirty="0">
                <a:solidFill>
                  <a:srgbClr val="7B5229"/>
                </a:solidFill>
                <a:latin typeface="Comic Sans MS" panose="030F0702030302020204" pitchFamily="66" charset="0"/>
              </a:rPr>
              <a:t> or </a:t>
            </a:r>
            <a:r>
              <a:rPr lang="en-AU" sz="2800" dirty="0" err="1">
                <a:solidFill>
                  <a:srgbClr val="7B5229"/>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a:p>
            <a:pPr lvl="1"/>
            <a:r>
              <a:rPr lang="en-AU" sz="2800" dirty="0">
                <a:solidFill>
                  <a:schemeClr val="tx1">
                    <a:lumMod val="85000"/>
                    <a:lumOff val="15000"/>
                  </a:schemeClr>
                </a:solidFill>
                <a:latin typeface="Comic Sans MS" panose="030F0702030302020204" pitchFamily="66" charset="0"/>
              </a:rPr>
              <a:t>1 Red Hair (</a:t>
            </a:r>
            <a:r>
              <a:rPr lang="en-AU" sz="2800" dirty="0" err="1">
                <a:solidFill>
                  <a:srgbClr val="C00000"/>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a:p>
            <a:pPr lvl="1"/>
            <a:r>
              <a:rPr lang="en-AU" sz="2800" dirty="0">
                <a:solidFill>
                  <a:schemeClr val="tx1">
                    <a:lumMod val="85000"/>
                    <a:lumOff val="15000"/>
                  </a:schemeClr>
                </a:solidFill>
                <a:latin typeface="Comic Sans MS" panose="030F0702030302020204" pitchFamily="66" charset="0"/>
              </a:rPr>
              <a:t>1 Dark Blonde (</a:t>
            </a:r>
            <a:r>
              <a:rPr lang="en-AU" sz="2800" dirty="0" err="1">
                <a:solidFill>
                  <a:schemeClr val="accent4">
                    <a:lumMod val="75000"/>
                  </a:schemeClr>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a:p>
            <a:pPr lvl="1"/>
            <a:r>
              <a:rPr lang="en-AU" sz="2800" dirty="0">
                <a:solidFill>
                  <a:schemeClr val="tx1">
                    <a:lumMod val="85000"/>
                    <a:lumOff val="15000"/>
                  </a:schemeClr>
                </a:solidFill>
                <a:latin typeface="Comic Sans MS" panose="030F0702030302020204" pitchFamily="66" charset="0"/>
              </a:rPr>
              <a:t>4 Blonde (</a:t>
            </a:r>
            <a:r>
              <a:rPr lang="en-AU" sz="2800" dirty="0" err="1">
                <a:solidFill>
                  <a:schemeClr val="accent2"/>
                </a:solidFill>
                <a:latin typeface="Comic Sans MS" panose="030F0702030302020204" pitchFamily="66" charset="0"/>
              </a:rPr>
              <a:t>Aabb</a:t>
            </a:r>
            <a:r>
              <a:rPr lang="en-AU" sz="2800" dirty="0">
                <a:solidFill>
                  <a:schemeClr val="accent2"/>
                </a:solidFill>
                <a:latin typeface="Comic Sans MS" panose="030F0702030302020204" pitchFamily="66" charset="0"/>
              </a:rPr>
              <a:t>, </a:t>
            </a:r>
            <a:r>
              <a:rPr lang="en-AU" sz="2800" dirty="0" err="1">
                <a:solidFill>
                  <a:schemeClr val="accent2"/>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a:p>
            <a:pPr lvl="1"/>
            <a:r>
              <a:rPr lang="en-AU" sz="2800" dirty="0">
                <a:solidFill>
                  <a:schemeClr val="tx1">
                    <a:lumMod val="85000"/>
                    <a:lumOff val="15000"/>
                  </a:schemeClr>
                </a:solidFill>
                <a:latin typeface="Comic Sans MS" panose="030F0702030302020204" pitchFamily="66" charset="0"/>
              </a:rPr>
              <a:t>1 Light Blonde (</a:t>
            </a:r>
            <a:r>
              <a:rPr lang="en-AU" sz="2800" dirty="0" err="1">
                <a:solidFill>
                  <a:srgbClr val="00B0F0"/>
                </a:solidFill>
                <a:latin typeface="Comic Sans MS" panose="030F0702030302020204" pitchFamily="66" charset="0"/>
              </a:rPr>
              <a:t>aabb</a:t>
            </a:r>
            <a:r>
              <a:rPr lang="en-AU" sz="2800" dirty="0">
                <a:solidFill>
                  <a:schemeClr val="tx1">
                    <a:lumMod val="85000"/>
                    <a:lumOff val="15000"/>
                  </a:schemeClr>
                </a:solidFill>
                <a:latin typeface="Comic Sans MS" panose="030F0702030302020204" pitchFamily="66" charset="0"/>
              </a:rPr>
              <a:t>)</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4">
            <a:extLst>
              <a:ext uri="{FF2B5EF4-FFF2-40B4-BE49-F238E27FC236}">
                <a16:creationId xmlns:a16="http://schemas.microsoft.com/office/drawing/2014/main" id="{EF32DBA8-426C-401B-92E8-AB0E3FAB2B85}"/>
              </a:ext>
            </a:extLst>
          </p:cNvPr>
          <p:cNvGraphicFramePr>
            <a:graphicFrameLocks noGrp="1"/>
          </p:cNvGraphicFramePr>
          <p:nvPr>
            <p:extLst>
              <p:ext uri="{D42A27DB-BD31-4B8C-83A1-F6EECF244321}">
                <p14:modId xmlns:p14="http://schemas.microsoft.com/office/powerpoint/2010/main" val="184475795"/>
              </p:ext>
            </p:extLst>
          </p:nvPr>
        </p:nvGraphicFramePr>
        <p:xfrm>
          <a:off x="6810778" y="993909"/>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solidFill>
                            <a:schemeClr val="tx1"/>
                          </a:solidFill>
                        </a:rPr>
                        <a:t>AABB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tx1"/>
                          </a:solidFill>
                        </a:rPr>
                        <a:t>AABb</a:t>
                      </a: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rgbClr val="7B5229"/>
                          </a:solidFill>
                        </a:rPr>
                        <a:t>AaBB</a:t>
                      </a: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rgbClr val="7B5229"/>
                          </a:solidFill>
                        </a:rPr>
                        <a:t>AaBb</a:t>
                      </a: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rgbClr val="C00000"/>
                          </a:solidFill>
                        </a:rPr>
                        <a:t>AAbb</a:t>
                      </a:r>
                      <a:endParaRPr lang="en-AU" sz="2800" dirty="0">
                        <a:solidFill>
                          <a:srgbClr val="C00000"/>
                        </a:solidFill>
                      </a:endParaRPr>
                    </a:p>
                  </a:txBody>
                  <a:tcPr anchor="ctr"/>
                </a:tc>
                <a:tc>
                  <a:txBody>
                    <a:bodyPr/>
                    <a:lstStyle/>
                    <a:p>
                      <a:pPr algn="ctr"/>
                      <a:r>
                        <a:rPr lang="en-AU" sz="2800" dirty="0" err="1">
                          <a:solidFill>
                            <a:srgbClr val="7B5229"/>
                          </a:solidFill>
                        </a:rPr>
                        <a:t>AaBb</a:t>
                      </a:r>
                      <a:endParaRPr lang="en-AU" sz="2800" dirty="0">
                        <a:solidFill>
                          <a:srgbClr val="7B5229"/>
                        </a:solidFill>
                      </a:endParaRPr>
                    </a:p>
                  </a:txBody>
                  <a:tcPr anchor="ctr"/>
                </a:tc>
                <a:tc>
                  <a:txBody>
                    <a:bodyPr/>
                    <a:lstStyle/>
                    <a:p>
                      <a:pPr algn="ctr"/>
                      <a:r>
                        <a:rPr lang="en-AU" sz="2800" dirty="0" err="1">
                          <a:solidFill>
                            <a:schemeClr val="accent2"/>
                          </a:solidFill>
                        </a:rPr>
                        <a:t>Aabb</a:t>
                      </a:r>
                      <a:endParaRPr lang="en-AU" sz="2800" dirty="0">
                        <a:solidFill>
                          <a:schemeClr val="accent2"/>
                        </a:solidFill>
                      </a:endParaRPr>
                    </a:p>
                  </a:txBody>
                  <a:tcPr anchor="ctr"/>
                </a:tc>
                <a:extLst>
                  <a:ext uri="{0D108BD9-81ED-4DB2-BD59-A6C34878D82A}">
                    <a16:rowId xmlns:a16="http://schemas.microsoft.com/office/drawing/2014/main" val="2345926219"/>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rgbClr val="7B5229"/>
                          </a:solidFill>
                        </a:rPr>
                        <a:t>AaBB</a:t>
                      </a: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rgbClr val="7B5229"/>
                          </a:solidFill>
                        </a:rPr>
                        <a:t>AaBb</a:t>
                      </a:r>
                      <a:endParaRPr lang="en-AU" sz="2800" dirty="0">
                        <a:solidFill>
                          <a:srgbClr val="7B5229"/>
                        </a:solidFill>
                      </a:endParaRPr>
                    </a:p>
                  </a:txBody>
                  <a:tcPr anchor="ctr"/>
                </a:tc>
                <a:tc>
                  <a:txBody>
                    <a:bodyPr/>
                    <a:lstStyle/>
                    <a:p>
                      <a:pPr algn="ctr"/>
                      <a:r>
                        <a:rPr lang="en-AU" sz="2800" dirty="0" err="1">
                          <a:solidFill>
                            <a:schemeClr val="accent4">
                              <a:lumMod val="75000"/>
                            </a:schemeClr>
                          </a:solidFill>
                        </a:rPr>
                        <a:t>aaBB</a:t>
                      </a:r>
                      <a:endParaRPr lang="en-AU" sz="2800" dirty="0">
                        <a:solidFill>
                          <a:schemeClr val="accent4">
                            <a:lumMod val="75000"/>
                          </a:schemeClr>
                        </a:solidFill>
                      </a:endParaRPr>
                    </a:p>
                  </a:txBody>
                  <a:tcPr anchor="ctr"/>
                </a:tc>
                <a:tc>
                  <a:txBody>
                    <a:bodyPr/>
                    <a:lstStyle/>
                    <a:p>
                      <a:pPr algn="ctr"/>
                      <a:r>
                        <a:rPr lang="en-AU" sz="2800" dirty="0" err="1">
                          <a:solidFill>
                            <a:schemeClr val="accent2"/>
                          </a:solidFill>
                        </a:rPr>
                        <a:t>aaBb</a:t>
                      </a:r>
                      <a:endParaRPr lang="en-AU" sz="2800" dirty="0">
                        <a:solidFill>
                          <a:schemeClr val="accent2"/>
                        </a:solidFill>
                      </a:endParaRPr>
                    </a:p>
                  </a:txBody>
                  <a:tcPr anchor="ctr"/>
                </a:tc>
                <a:extLst>
                  <a:ext uri="{0D108BD9-81ED-4DB2-BD59-A6C34878D82A}">
                    <a16:rowId xmlns:a16="http://schemas.microsoft.com/office/drawing/2014/main" val="341962938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rgbClr val="7B5229"/>
                          </a:solidFill>
                        </a:rPr>
                        <a:t>AaBb</a:t>
                      </a: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accent2"/>
                          </a:solidFill>
                        </a:rPr>
                        <a:t>Aabb</a:t>
                      </a: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accent2"/>
                          </a:solidFill>
                        </a:rPr>
                        <a:t>aaBb</a:t>
                      </a: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rgbClr val="00B0F0"/>
                          </a:solidFill>
                        </a:rPr>
                        <a:t>aabb</a:t>
                      </a:r>
                      <a:endParaRPr lang="en-AU" sz="2800" dirty="0">
                        <a:solidFill>
                          <a:srgbClr val="00B0F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sp>
        <p:nvSpPr>
          <p:cNvPr id="13" name="Content Placeholder 1">
            <a:extLst>
              <a:ext uri="{FF2B5EF4-FFF2-40B4-BE49-F238E27FC236}">
                <a16:creationId xmlns:a16="http://schemas.microsoft.com/office/drawing/2014/main" id="{867BD555-262F-40BF-B31D-445995B615D0}"/>
              </a:ext>
            </a:extLst>
          </p:cNvPr>
          <p:cNvSpPr txBox="1">
            <a:spLocks/>
          </p:cNvSpPr>
          <p:nvPr/>
        </p:nvSpPr>
        <p:spPr>
          <a:xfrm>
            <a:off x="173380" y="5358508"/>
            <a:ext cx="7305593" cy="140672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800" dirty="0">
                <a:solidFill>
                  <a:schemeClr val="tx1">
                    <a:lumMod val="85000"/>
                    <a:lumOff val="15000"/>
                  </a:schemeClr>
                </a:solidFill>
                <a:latin typeface="Comic Sans MS" panose="030F0702030302020204" pitchFamily="66" charset="0"/>
              </a:rPr>
              <a:t>Therefore, the most likely hair colour is…</a:t>
            </a:r>
          </a:p>
          <a:p>
            <a:pPr marL="0" indent="0">
              <a:buNone/>
            </a:pPr>
            <a:r>
              <a:rPr lang="en-AU" dirty="0">
                <a:solidFill>
                  <a:schemeClr val="tx1">
                    <a:lumMod val="85000"/>
                    <a:lumOff val="15000"/>
                  </a:schemeClr>
                </a:solidFill>
                <a:latin typeface="Comic Sans MS" panose="030F0702030302020204" pitchFamily="66" charset="0"/>
              </a:rPr>
              <a:t>And the probability ratio is: </a:t>
            </a:r>
          </a:p>
          <a:p>
            <a:pPr marL="0" indent="0">
              <a:buNone/>
            </a:pPr>
            <a:r>
              <a:rPr lang="en-AU" dirty="0">
                <a:solidFill>
                  <a:schemeClr val="tx1">
                    <a:lumMod val="85000"/>
                    <a:lumOff val="15000"/>
                  </a:schemeClr>
                </a:solidFill>
                <a:latin typeface="Comic Sans MS" panose="030F0702030302020204" pitchFamily="66" charset="0"/>
              </a:rPr>
              <a:t>			3:6:1:1:4:1</a:t>
            </a:r>
            <a:endParaRPr lang="en-AU" sz="2800" dirty="0">
              <a:solidFill>
                <a:schemeClr val="tx1">
                  <a:lumMod val="85000"/>
                  <a:lumOff val="15000"/>
                </a:schemeClr>
              </a:solidFill>
              <a:latin typeface="Comic Sans MS" panose="030F0702030302020204" pitchFamily="66" charset="0"/>
            </a:endParaRPr>
          </a:p>
        </p:txBody>
      </p:sp>
      <p:sp>
        <p:nvSpPr>
          <p:cNvPr id="3" name="Oval 2">
            <a:extLst>
              <a:ext uri="{FF2B5EF4-FFF2-40B4-BE49-F238E27FC236}">
                <a16:creationId xmlns:a16="http://schemas.microsoft.com/office/drawing/2014/main" id="{7D1FE1B0-4988-4F9F-913F-11FC97CD039B}"/>
              </a:ext>
            </a:extLst>
          </p:cNvPr>
          <p:cNvSpPr/>
          <p:nvPr/>
        </p:nvSpPr>
        <p:spPr>
          <a:xfrm>
            <a:off x="924072" y="2657462"/>
            <a:ext cx="5303857" cy="61414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Brown Hair Little Boy Cartoon">
            <a:extLst>
              <a:ext uri="{FF2B5EF4-FFF2-40B4-BE49-F238E27FC236}">
                <a16:creationId xmlns:a16="http://schemas.microsoft.com/office/drawing/2014/main" id="{B4094ECD-3487-4BC9-9FBF-1E505FA2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644" y="3344522"/>
            <a:ext cx="1776711" cy="177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65998"/>
            <a:ext cx="10515600" cy="1325563"/>
          </a:xfrm>
        </p:spPr>
        <p:txBody>
          <a:bodyPr/>
          <a:lstStyle/>
          <a:p>
            <a:r>
              <a:rPr lang="en-AU" dirty="0"/>
              <a:t>Genetics and Inheritance</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8928653" cy="5684492"/>
          </a:xfrm>
        </p:spPr>
        <p:txBody>
          <a:bodyPr>
            <a:normAutofit/>
          </a:bodyPr>
          <a:lstStyle/>
          <a:p>
            <a:r>
              <a:rPr lang="en-AU" sz="2800" b="1" dirty="0"/>
              <a:t>Genetics</a:t>
            </a:r>
            <a:r>
              <a:rPr lang="en-AU" sz="2800" dirty="0"/>
              <a:t> is the study of characteristics called </a:t>
            </a:r>
            <a:r>
              <a:rPr lang="en-AU" sz="2800" b="1" dirty="0"/>
              <a:t>traits</a:t>
            </a:r>
            <a:r>
              <a:rPr lang="en-AU" sz="2800" dirty="0"/>
              <a:t>. In natural populations all the individuals have different traits. However, some patterns of inheritance of traits can be identified.</a:t>
            </a:r>
          </a:p>
          <a:p>
            <a:endParaRPr lang="en-AU" sz="2800" dirty="0"/>
          </a:p>
          <a:p>
            <a:r>
              <a:rPr lang="en-AU" sz="2800" dirty="0"/>
              <a:t>Variations of genes are known as </a:t>
            </a:r>
            <a:r>
              <a:rPr lang="en-AU" sz="2800" b="1" dirty="0"/>
              <a:t>alleles</a:t>
            </a:r>
            <a:r>
              <a:rPr lang="en-AU" sz="2800" dirty="0"/>
              <a:t>. </a:t>
            </a:r>
          </a:p>
          <a:p>
            <a:pPr marL="0" indent="0">
              <a:buNone/>
            </a:pPr>
            <a:r>
              <a:rPr lang="en-AU" sz="2800" dirty="0"/>
              <a:t>Alleles occupy the same position on homologous chromosomes.</a:t>
            </a:r>
          </a:p>
          <a:p>
            <a:endParaRPr lang="en-AU" sz="2800" dirty="0"/>
          </a:p>
          <a:p>
            <a:r>
              <a:rPr lang="en-AU" sz="2800" dirty="0"/>
              <a:t>One pattern of inheritance can be illustrated using human eye colour. Each chromosome in the pair however, may have a different </a:t>
            </a:r>
            <a:r>
              <a:rPr lang="en-AU" sz="2800" b="1" dirty="0"/>
              <a:t>version</a:t>
            </a:r>
            <a:r>
              <a:rPr lang="en-AU" sz="2800" dirty="0"/>
              <a:t> of the gene.</a:t>
            </a:r>
          </a:p>
        </p:txBody>
      </p:sp>
      <p:grpSp>
        <p:nvGrpSpPr>
          <p:cNvPr id="28" name="Group 27">
            <a:extLst>
              <a:ext uri="{FF2B5EF4-FFF2-40B4-BE49-F238E27FC236}">
                <a16:creationId xmlns:a16="http://schemas.microsoft.com/office/drawing/2014/main" id="{751CB0B3-8A9A-4605-8DC4-2BD8382EDE48}"/>
              </a:ext>
            </a:extLst>
          </p:cNvPr>
          <p:cNvGrpSpPr/>
          <p:nvPr/>
        </p:nvGrpSpPr>
        <p:grpSpPr>
          <a:xfrm>
            <a:off x="7337732" y="2097882"/>
            <a:ext cx="5058987" cy="3600553"/>
            <a:chOff x="7337732" y="2097882"/>
            <a:chExt cx="5058987" cy="3600553"/>
          </a:xfrm>
        </p:grpSpPr>
        <p:grpSp>
          <p:nvGrpSpPr>
            <p:cNvPr id="4" name="Group 25">
              <a:extLst>
                <a:ext uri="{FF2B5EF4-FFF2-40B4-BE49-F238E27FC236}">
                  <a16:creationId xmlns:a16="http://schemas.microsoft.com/office/drawing/2014/main" id="{A610F79A-D8F5-4B17-9FB6-9D0168E89412}"/>
                </a:ext>
              </a:extLst>
            </p:cNvPr>
            <p:cNvGrpSpPr>
              <a:grpSpLocks/>
            </p:cNvGrpSpPr>
            <p:nvPr/>
          </p:nvGrpSpPr>
          <p:grpSpPr bwMode="auto">
            <a:xfrm>
              <a:off x="9064487" y="2097882"/>
              <a:ext cx="1776481" cy="3600553"/>
              <a:chOff x="2413" y="1415"/>
              <a:chExt cx="935" cy="1938"/>
            </a:xfrm>
          </p:grpSpPr>
          <p:pic>
            <p:nvPicPr>
              <p:cNvPr id="5" name="Picture 7">
                <a:extLst>
                  <a:ext uri="{FF2B5EF4-FFF2-40B4-BE49-F238E27FC236}">
                    <a16:creationId xmlns:a16="http://schemas.microsoft.com/office/drawing/2014/main" id="{EB2363FB-9E0B-4895-8DDD-B062A5943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 y="1415"/>
                <a:ext cx="367" cy="1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1A893D2A-290B-459B-ACCC-F1647426F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981" y="1415"/>
                <a:ext cx="367" cy="1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41">
              <a:extLst>
                <a:ext uri="{FF2B5EF4-FFF2-40B4-BE49-F238E27FC236}">
                  <a16:creationId xmlns:a16="http://schemas.microsoft.com/office/drawing/2014/main" id="{487A3F60-D14F-454D-B2AE-08267762246A}"/>
                </a:ext>
              </a:extLst>
            </p:cNvPr>
            <p:cNvGrpSpPr>
              <a:grpSpLocks/>
            </p:cNvGrpSpPr>
            <p:nvPr/>
          </p:nvGrpSpPr>
          <p:grpSpPr bwMode="auto">
            <a:xfrm>
              <a:off x="7337732" y="2544201"/>
              <a:ext cx="1941779" cy="1625636"/>
              <a:chOff x="2815" y="1511"/>
              <a:chExt cx="1022" cy="875"/>
            </a:xfrm>
          </p:grpSpPr>
          <p:sp>
            <p:nvSpPr>
              <p:cNvPr id="8" name="Text Box 14">
                <a:extLst>
                  <a:ext uri="{FF2B5EF4-FFF2-40B4-BE49-F238E27FC236}">
                    <a16:creationId xmlns:a16="http://schemas.microsoft.com/office/drawing/2014/main" id="{14FDD224-74F0-4DCE-8587-3ED146C56C70}"/>
                  </a:ext>
                </a:extLst>
              </p:cNvPr>
              <p:cNvSpPr txBox="1">
                <a:spLocks noChangeArrowheads="1"/>
              </p:cNvSpPr>
              <p:nvPr/>
            </p:nvSpPr>
            <p:spPr bwMode="auto">
              <a:xfrm>
                <a:off x="2815" y="1939"/>
                <a:ext cx="935"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400" b="1" dirty="0">
                    <a:solidFill>
                      <a:srgbClr val="663300"/>
                    </a:solidFill>
                  </a:rPr>
                  <a:t>allele for </a:t>
                </a:r>
              </a:p>
              <a:p>
                <a:pPr algn="ctr">
                  <a:spcBef>
                    <a:spcPct val="0"/>
                  </a:spcBef>
                </a:pPr>
                <a:r>
                  <a:rPr lang="en-GB" altLang="en-US" sz="2400" b="1" dirty="0">
                    <a:solidFill>
                      <a:srgbClr val="663300"/>
                    </a:solidFill>
                  </a:rPr>
                  <a:t>Brown eyes</a:t>
                </a:r>
              </a:p>
            </p:txBody>
          </p:sp>
          <p:sp>
            <p:nvSpPr>
              <p:cNvPr id="9" name="Line 37">
                <a:extLst>
                  <a:ext uri="{FF2B5EF4-FFF2-40B4-BE49-F238E27FC236}">
                    <a16:creationId xmlns:a16="http://schemas.microsoft.com/office/drawing/2014/main" id="{0EB29CBC-3F41-4C67-84AE-7A36D18000A1}"/>
                  </a:ext>
                </a:extLst>
              </p:cNvPr>
              <p:cNvSpPr>
                <a:spLocks noChangeShapeType="1"/>
              </p:cNvSpPr>
              <p:nvPr/>
            </p:nvSpPr>
            <p:spPr bwMode="auto">
              <a:xfrm flipV="1">
                <a:off x="3517" y="1511"/>
                <a:ext cx="320" cy="440"/>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AU" dirty="0"/>
              </a:p>
            </p:txBody>
          </p:sp>
        </p:grpSp>
        <p:grpSp>
          <p:nvGrpSpPr>
            <p:cNvPr id="10" name="Group 42">
              <a:extLst>
                <a:ext uri="{FF2B5EF4-FFF2-40B4-BE49-F238E27FC236}">
                  <a16:creationId xmlns:a16="http://schemas.microsoft.com/office/drawing/2014/main" id="{8FBF19B1-C490-43F4-A6F6-647867939161}"/>
                </a:ext>
              </a:extLst>
            </p:cNvPr>
            <p:cNvGrpSpPr>
              <a:grpSpLocks/>
            </p:cNvGrpSpPr>
            <p:nvPr/>
          </p:nvGrpSpPr>
          <p:grpSpPr bwMode="auto">
            <a:xfrm>
              <a:off x="10627838" y="2679285"/>
              <a:ext cx="1768881" cy="1490012"/>
              <a:chOff x="4832" y="1584"/>
              <a:chExt cx="931" cy="802"/>
            </a:xfrm>
          </p:grpSpPr>
          <p:sp>
            <p:nvSpPr>
              <p:cNvPr id="11" name="Text Box 15">
                <a:extLst>
                  <a:ext uri="{FF2B5EF4-FFF2-40B4-BE49-F238E27FC236}">
                    <a16:creationId xmlns:a16="http://schemas.microsoft.com/office/drawing/2014/main" id="{28249D88-9C71-43AF-9EC5-7AEE3364764B}"/>
                  </a:ext>
                </a:extLst>
              </p:cNvPr>
              <p:cNvSpPr txBox="1">
                <a:spLocks noChangeArrowheads="1"/>
              </p:cNvSpPr>
              <p:nvPr/>
            </p:nvSpPr>
            <p:spPr bwMode="auto">
              <a:xfrm>
                <a:off x="4882" y="1939"/>
                <a:ext cx="881"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400" b="1" dirty="0">
                    <a:solidFill>
                      <a:srgbClr val="0066FF"/>
                    </a:solidFill>
                  </a:rPr>
                  <a:t>allele for </a:t>
                </a:r>
              </a:p>
              <a:p>
                <a:pPr algn="ctr">
                  <a:spcBef>
                    <a:spcPct val="0"/>
                  </a:spcBef>
                </a:pPr>
                <a:r>
                  <a:rPr lang="en-GB" altLang="en-US" sz="2400" b="1" dirty="0">
                    <a:solidFill>
                      <a:srgbClr val="0066FF"/>
                    </a:solidFill>
                  </a:rPr>
                  <a:t>Blue eyes</a:t>
                </a:r>
              </a:p>
            </p:txBody>
          </p:sp>
          <p:sp>
            <p:nvSpPr>
              <p:cNvPr id="12" name="Line 39">
                <a:extLst>
                  <a:ext uri="{FF2B5EF4-FFF2-40B4-BE49-F238E27FC236}">
                    <a16:creationId xmlns:a16="http://schemas.microsoft.com/office/drawing/2014/main" id="{501E9BD7-9A74-46D8-AC4A-7BBC3E0D267C}"/>
                  </a:ext>
                </a:extLst>
              </p:cNvPr>
              <p:cNvSpPr>
                <a:spLocks noChangeShapeType="1"/>
              </p:cNvSpPr>
              <p:nvPr/>
            </p:nvSpPr>
            <p:spPr bwMode="auto">
              <a:xfrm flipH="1" flipV="1">
                <a:off x="4832" y="1584"/>
                <a:ext cx="291" cy="367"/>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AU" dirty="0"/>
              </a:p>
            </p:txBody>
          </p:sp>
        </p:grpSp>
      </p:grpSp>
    </p:spTree>
    <p:extLst>
      <p:ext uri="{BB962C8B-B14F-4D97-AF65-F5344CB8AC3E}">
        <p14:creationId xmlns:p14="http://schemas.microsoft.com/office/powerpoint/2010/main" val="3706471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300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Eye Colour</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a:bodyPr>
          <a:lstStyle/>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In a dihybrid cross, both animals are heterozygous for two traits.</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In this example, next example, we’re looking at one parent with Hazel eyes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 and one parent with Dark blue eyes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a:t>
            </a: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Pretty Blue Eye With Shadow - Free Clip Art | Eyes clipart, Cartoon eyes,  Clip art">
            <a:extLst>
              <a:ext uri="{FF2B5EF4-FFF2-40B4-BE49-F238E27FC236}">
                <a16:creationId xmlns:a16="http://schemas.microsoft.com/office/drawing/2014/main" id="{1CEC3CD5-DEDE-42B2-973B-35A0E2C65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329" y="5061953"/>
            <a:ext cx="2138453" cy="14544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n Eye Stock Illustrations – 16,758 Brown Eye Stock Illustrations,  Vectors &amp;amp; Clipart - Dreamstime">
            <a:extLst>
              <a:ext uri="{FF2B5EF4-FFF2-40B4-BE49-F238E27FC236}">
                <a16:creationId xmlns:a16="http://schemas.microsoft.com/office/drawing/2014/main" id="{3A9CD306-F399-41E1-99BD-D58A0ACD11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1452"/>
          <a:stretch/>
        </p:blipFill>
        <p:spPr bwMode="auto">
          <a:xfrm>
            <a:off x="9732811" y="5064174"/>
            <a:ext cx="2387324" cy="144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476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300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Eye Colour</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993909"/>
            <a:ext cx="9094326" cy="5522507"/>
          </a:xfrm>
        </p:spPr>
        <p:txBody>
          <a:bodyPr anchor="t">
            <a:normAutofit lnSpcReduction="10000"/>
          </a:bodyPr>
          <a:lstStyle/>
          <a:p>
            <a:pPr marL="0" indent="0">
              <a:buNone/>
            </a:pPr>
            <a:r>
              <a:rPr lang="en-AU" b="1" dirty="0">
                <a:solidFill>
                  <a:schemeClr val="tx1">
                    <a:lumMod val="85000"/>
                    <a:lumOff val="15000"/>
                  </a:schemeClr>
                </a:solidFill>
                <a:latin typeface="Comic Sans MS" panose="030F0702030302020204" pitchFamily="66" charset="0"/>
              </a:rPr>
              <a:t>	</a:t>
            </a:r>
            <a:r>
              <a:rPr lang="en-AU" b="1" dirty="0" err="1">
                <a:solidFill>
                  <a:schemeClr val="tx1">
                    <a:lumMod val="85000"/>
                    <a:lumOff val="15000"/>
                  </a:schemeClr>
                </a:solidFill>
                <a:latin typeface="Comic Sans MS" panose="030F0702030302020204" pitchFamily="66" charset="0"/>
              </a:rPr>
              <a:t>AaBB</a:t>
            </a:r>
            <a:r>
              <a:rPr lang="en-AU" b="1" dirty="0">
                <a:solidFill>
                  <a:schemeClr val="tx1">
                    <a:lumMod val="85000"/>
                    <a:lumOff val="15000"/>
                  </a:schemeClr>
                </a:solidFill>
                <a:latin typeface="Comic Sans MS" panose="030F0702030302020204" pitchFamily="66" charset="0"/>
              </a:rPr>
              <a:t> x </a:t>
            </a:r>
            <a:r>
              <a:rPr lang="en-AU" b="1" dirty="0" err="1">
                <a:solidFill>
                  <a:schemeClr val="tx1">
                    <a:lumMod val="85000"/>
                    <a:lumOff val="15000"/>
                  </a:schemeClr>
                </a:solidFill>
                <a:latin typeface="Comic Sans MS" panose="030F0702030302020204" pitchFamily="66" charset="0"/>
              </a:rPr>
              <a:t>aaBb</a:t>
            </a:r>
            <a:endParaRPr lang="en-AU" b="1"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Parent 1:</a:t>
            </a:r>
          </a:p>
          <a:p>
            <a:pPr lvl="1"/>
            <a:r>
              <a:rPr lang="en-AU" sz="2800" dirty="0">
                <a:solidFill>
                  <a:schemeClr val="tx1">
                    <a:lumMod val="85000"/>
                    <a:lumOff val="15000"/>
                  </a:schemeClr>
                </a:solidFill>
                <a:latin typeface="Comic Sans MS" panose="030F0702030302020204" pitchFamily="66" charset="0"/>
              </a:rPr>
              <a:t>First		</a:t>
            </a:r>
          </a:p>
          <a:p>
            <a:pPr lvl="1"/>
            <a:r>
              <a:rPr lang="en-AU" sz="2800" dirty="0">
                <a:solidFill>
                  <a:schemeClr val="tx1">
                    <a:lumMod val="85000"/>
                    <a:lumOff val="15000"/>
                  </a:schemeClr>
                </a:solidFill>
                <a:latin typeface="Comic Sans MS" panose="030F0702030302020204" pitchFamily="66" charset="0"/>
              </a:rPr>
              <a:t>Outer		</a:t>
            </a:r>
          </a:p>
          <a:p>
            <a:pPr lvl="1"/>
            <a:r>
              <a:rPr lang="en-AU" sz="2800" dirty="0">
                <a:solidFill>
                  <a:schemeClr val="tx1">
                    <a:lumMod val="85000"/>
                    <a:lumOff val="15000"/>
                  </a:schemeClr>
                </a:solidFill>
                <a:latin typeface="Comic Sans MS" panose="030F0702030302020204" pitchFamily="66" charset="0"/>
              </a:rPr>
              <a:t>Inner		</a:t>
            </a:r>
          </a:p>
          <a:p>
            <a:pPr lvl="1"/>
            <a:r>
              <a:rPr lang="en-AU" sz="2800" dirty="0">
                <a:solidFill>
                  <a:schemeClr val="tx1">
                    <a:lumMod val="85000"/>
                    <a:lumOff val="15000"/>
                  </a:schemeClr>
                </a:solidFill>
                <a:latin typeface="Comic Sans MS" panose="030F0702030302020204" pitchFamily="66" charset="0"/>
              </a:rPr>
              <a:t>Last		</a:t>
            </a:r>
          </a:p>
          <a:p>
            <a:pPr lvl="1"/>
            <a:endParaRPr lang="en-AU" sz="2800" dirty="0">
              <a:solidFill>
                <a:schemeClr val="tx1">
                  <a:lumMod val="85000"/>
                  <a:lumOff val="15000"/>
                </a:schemeClr>
              </a:solidFill>
              <a:latin typeface="Comic Sans MS" panose="030F0702030302020204" pitchFamily="66" charset="0"/>
            </a:endParaRPr>
          </a:p>
          <a:p>
            <a:r>
              <a:rPr lang="en-AU" sz="3200" dirty="0">
                <a:solidFill>
                  <a:schemeClr val="tx1">
                    <a:lumMod val="85000"/>
                    <a:lumOff val="15000"/>
                  </a:schemeClr>
                </a:solidFill>
                <a:latin typeface="Comic Sans MS" panose="030F0702030302020204" pitchFamily="66" charset="0"/>
              </a:rPr>
              <a:t>Parent 2:</a:t>
            </a:r>
          </a:p>
          <a:p>
            <a:pPr lvl="1"/>
            <a:r>
              <a:rPr lang="en-AU" sz="2800" dirty="0">
                <a:solidFill>
                  <a:schemeClr val="tx1">
                    <a:lumMod val="85000"/>
                    <a:lumOff val="15000"/>
                  </a:schemeClr>
                </a:solidFill>
                <a:latin typeface="Comic Sans MS" panose="030F0702030302020204" pitchFamily="66" charset="0"/>
              </a:rPr>
              <a:t>First		</a:t>
            </a:r>
          </a:p>
          <a:p>
            <a:pPr lvl="1"/>
            <a:r>
              <a:rPr lang="en-AU" sz="2800" dirty="0">
                <a:solidFill>
                  <a:schemeClr val="tx1">
                    <a:lumMod val="85000"/>
                    <a:lumOff val="15000"/>
                  </a:schemeClr>
                </a:solidFill>
                <a:latin typeface="Comic Sans MS" panose="030F0702030302020204" pitchFamily="66" charset="0"/>
              </a:rPr>
              <a:t>Outer		</a:t>
            </a:r>
          </a:p>
          <a:p>
            <a:pPr lvl="1"/>
            <a:r>
              <a:rPr lang="en-AU" sz="2800" dirty="0">
                <a:solidFill>
                  <a:schemeClr val="tx1">
                    <a:lumMod val="85000"/>
                    <a:lumOff val="15000"/>
                  </a:schemeClr>
                </a:solidFill>
                <a:latin typeface="Comic Sans MS" panose="030F0702030302020204" pitchFamily="66" charset="0"/>
              </a:rPr>
              <a:t>Inner		</a:t>
            </a:r>
          </a:p>
          <a:p>
            <a:pPr lvl="1"/>
            <a:r>
              <a:rPr lang="en-AU" sz="2800" dirty="0">
                <a:solidFill>
                  <a:schemeClr val="tx1">
                    <a:lumMod val="85000"/>
                    <a:lumOff val="15000"/>
                  </a:schemeClr>
                </a:solidFill>
                <a:latin typeface="Comic Sans MS" panose="030F0702030302020204" pitchFamily="66" charset="0"/>
              </a:rPr>
              <a:t>Last		</a:t>
            </a: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Pretty Blue Eye With Shadow - Free Clip Art | Eyes clipart, Cartoon eyes,  Clip art">
            <a:extLst>
              <a:ext uri="{FF2B5EF4-FFF2-40B4-BE49-F238E27FC236}">
                <a16:creationId xmlns:a16="http://schemas.microsoft.com/office/drawing/2014/main" id="{1CEC3CD5-DEDE-42B2-973B-35A0E2C65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338" y="5741740"/>
            <a:ext cx="1406419" cy="9565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n Eye Stock Illustrations – 16,758 Brown Eye Stock Illustrations,  Vectors &amp;amp; Clipart - Dreamstime">
            <a:extLst>
              <a:ext uri="{FF2B5EF4-FFF2-40B4-BE49-F238E27FC236}">
                <a16:creationId xmlns:a16="http://schemas.microsoft.com/office/drawing/2014/main" id="{3A9CD306-F399-41E1-99BD-D58A0ACD11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1452"/>
          <a:stretch/>
        </p:blipFill>
        <p:spPr bwMode="auto">
          <a:xfrm>
            <a:off x="10442628" y="5677469"/>
            <a:ext cx="1678765" cy="10154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4">
            <a:extLst>
              <a:ext uri="{FF2B5EF4-FFF2-40B4-BE49-F238E27FC236}">
                <a16:creationId xmlns:a16="http://schemas.microsoft.com/office/drawing/2014/main" id="{68BC3411-1FF3-44B3-B014-397BA9A42CBF}"/>
              </a:ext>
            </a:extLst>
          </p:cNvPr>
          <p:cNvGraphicFramePr>
            <a:graphicFrameLocks noGrp="1"/>
          </p:cNvGraphicFramePr>
          <p:nvPr>
            <p:extLst>
              <p:ext uri="{D42A27DB-BD31-4B8C-83A1-F6EECF244321}">
                <p14:modId xmlns:p14="http://schemas.microsoft.com/office/powerpoint/2010/main" val="1916808955"/>
              </p:ext>
            </p:extLst>
          </p:nvPr>
        </p:nvGraphicFramePr>
        <p:xfrm>
          <a:off x="6010226" y="36890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C00000"/>
                        </a:solidFill>
                      </a:endParaRPr>
                    </a:p>
                  </a:txBody>
                  <a:tcPr anchor="ct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4">
                            <a:lumMod val="75000"/>
                          </a:schemeClr>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rgbClr val="00B0F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13" name="Table 4">
            <a:extLst>
              <a:ext uri="{FF2B5EF4-FFF2-40B4-BE49-F238E27FC236}">
                <a16:creationId xmlns:a16="http://schemas.microsoft.com/office/drawing/2014/main" id="{A203D531-FA54-4169-BDAA-CC5B6C570453}"/>
              </a:ext>
            </a:extLst>
          </p:cNvPr>
          <p:cNvGraphicFramePr>
            <a:graphicFrameLocks noGrp="1"/>
          </p:cNvGraphicFramePr>
          <p:nvPr>
            <p:extLst>
              <p:ext uri="{D42A27DB-BD31-4B8C-83A1-F6EECF244321}">
                <p14:modId xmlns:p14="http://schemas.microsoft.com/office/powerpoint/2010/main" val="1132437236"/>
              </p:ext>
            </p:extLst>
          </p:nvPr>
        </p:nvGraphicFramePr>
        <p:xfrm>
          <a:off x="6012498" y="371177"/>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C00000"/>
                        </a:solidFill>
                      </a:endParaRPr>
                    </a:p>
                  </a:txBody>
                  <a:tcPr anchor="ct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2345926219"/>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4">
                            <a:lumMod val="75000"/>
                          </a:schemeClr>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341962938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rgbClr val="00B0F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14" name="Table 4">
            <a:extLst>
              <a:ext uri="{FF2B5EF4-FFF2-40B4-BE49-F238E27FC236}">
                <a16:creationId xmlns:a16="http://schemas.microsoft.com/office/drawing/2014/main" id="{7A3138BB-6776-4768-ABA8-6D6EADCAA2E3}"/>
              </a:ext>
            </a:extLst>
          </p:cNvPr>
          <p:cNvGraphicFramePr>
            <a:graphicFrameLocks noGrp="1"/>
          </p:cNvGraphicFramePr>
          <p:nvPr>
            <p:extLst>
              <p:ext uri="{D42A27DB-BD31-4B8C-83A1-F6EECF244321}">
                <p14:modId xmlns:p14="http://schemas.microsoft.com/office/powerpoint/2010/main" val="621510432"/>
              </p:ext>
            </p:extLst>
          </p:nvPr>
        </p:nvGraphicFramePr>
        <p:xfrm>
          <a:off x="6007954" y="36890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tx1"/>
                          </a:solidFill>
                        </a:rPr>
                        <a:t>AaBB</a:t>
                      </a: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tx1"/>
                          </a:solidFill>
                        </a:rPr>
                        <a:t>aaBB</a:t>
                      </a: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tx1"/>
                          </a:solidFill>
                        </a:rPr>
                        <a:t>aaBB</a:t>
                      </a: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chemeClr val="tx1"/>
                          </a:solidFill>
                        </a:rPr>
                        <a:t>AaBb</a:t>
                      </a:r>
                      <a:endParaRPr lang="en-AU" sz="2800" dirty="0">
                        <a:solidFill>
                          <a:schemeClr val="tx1"/>
                        </a:solidFill>
                      </a:endParaRPr>
                    </a:p>
                  </a:txBody>
                  <a:tcPr anchor="ctr"/>
                </a:tc>
                <a:tc>
                  <a:txBody>
                    <a:bodyPr/>
                    <a:lstStyle/>
                    <a:p>
                      <a:pPr algn="ctr"/>
                      <a:r>
                        <a:rPr lang="en-AU" sz="2800" dirty="0" err="1">
                          <a:solidFill>
                            <a:schemeClr val="tx1"/>
                          </a:solidFill>
                        </a:rPr>
                        <a:t>aaBb</a:t>
                      </a:r>
                      <a:endParaRPr lang="en-AU" sz="2800" dirty="0">
                        <a:solidFill>
                          <a:schemeClr val="tx1"/>
                        </a:solidFill>
                      </a:endParaRPr>
                    </a:p>
                  </a:txBody>
                  <a:tcPr anchor="ctr"/>
                </a:tc>
                <a:tc>
                  <a:txBody>
                    <a:bodyPr/>
                    <a:lstStyle/>
                    <a:p>
                      <a:pPr algn="ctr"/>
                      <a:r>
                        <a:rPr lang="en-AU" sz="2800" dirty="0" err="1">
                          <a:solidFill>
                            <a:schemeClr val="tx1"/>
                          </a:solidFill>
                        </a:rPr>
                        <a:t>aaBb</a:t>
                      </a:r>
                      <a:endParaRPr lang="en-AU" sz="2800" dirty="0">
                        <a:solidFill>
                          <a:schemeClr val="tx1"/>
                        </a:solidFill>
                      </a:endParaRPr>
                    </a:p>
                  </a:txBody>
                  <a:tcPr anchor="ct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chemeClr val="tx1"/>
                          </a:solidFill>
                        </a:rPr>
                        <a:t>AaBB</a:t>
                      </a:r>
                      <a:endParaRPr lang="en-AU" sz="2800" dirty="0">
                        <a:solidFill>
                          <a:schemeClr val="tx1"/>
                        </a:solidFill>
                      </a:endParaRPr>
                    </a:p>
                  </a:txBody>
                  <a:tcPr anchor="ctr"/>
                </a:tc>
                <a:tc>
                  <a:txBody>
                    <a:bodyPr/>
                    <a:lstStyle/>
                    <a:p>
                      <a:pPr algn="ctr"/>
                      <a:r>
                        <a:rPr lang="en-AU" sz="2800" dirty="0" err="1">
                          <a:solidFill>
                            <a:schemeClr val="tx1"/>
                          </a:solidFill>
                        </a:rPr>
                        <a:t>aaBB</a:t>
                      </a:r>
                      <a:endParaRPr lang="en-AU" sz="2800" dirty="0">
                        <a:solidFill>
                          <a:schemeClr val="tx1"/>
                        </a:solidFill>
                      </a:endParaRPr>
                    </a:p>
                  </a:txBody>
                  <a:tcPr anchor="ctr"/>
                </a:tc>
                <a:tc>
                  <a:txBody>
                    <a:bodyPr/>
                    <a:lstStyle/>
                    <a:p>
                      <a:pPr algn="ctr"/>
                      <a:r>
                        <a:rPr lang="en-AU" sz="2800" dirty="0" err="1">
                          <a:solidFill>
                            <a:schemeClr val="tx1"/>
                          </a:solidFill>
                        </a:rPr>
                        <a:t>aaBB</a:t>
                      </a:r>
                      <a:endParaRPr lang="en-AU" sz="2800" dirty="0">
                        <a:solidFill>
                          <a:schemeClr val="tx1"/>
                        </a:solidFill>
                      </a:endParaRPr>
                    </a:p>
                  </a:txBody>
                  <a:tcPr anchor="ct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tx1"/>
                          </a:solidFill>
                        </a:rPr>
                        <a:t>aaBb</a:t>
                      </a:r>
                      <a:endParaRPr lang="en-AU" sz="2800" dirty="0">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sp>
        <p:nvSpPr>
          <p:cNvPr id="3" name="TextBox 2">
            <a:extLst>
              <a:ext uri="{FF2B5EF4-FFF2-40B4-BE49-F238E27FC236}">
                <a16:creationId xmlns:a16="http://schemas.microsoft.com/office/drawing/2014/main" id="{FDD5F293-9F2A-4F0A-BD4B-DEB82AC9827C}"/>
              </a:ext>
            </a:extLst>
          </p:cNvPr>
          <p:cNvSpPr txBox="1"/>
          <p:nvPr/>
        </p:nvSpPr>
        <p:spPr>
          <a:xfrm>
            <a:off x="2965757" y="1811929"/>
            <a:ext cx="882912" cy="4401205"/>
          </a:xfrm>
          <a:prstGeom prst="rect">
            <a:avLst/>
          </a:prstGeom>
          <a:noFill/>
        </p:spPr>
        <p:txBody>
          <a:bodyPr wrap="square" rtlCol="0">
            <a:spAutoFit/>
          </a:bodyPr>
          <a:lstStyle/>
          <a:p>
            <a:r>
              <a:rPr lang="en-AU" sz="2800" dirty="0">
                <a:latin typeface="Comic Sans MS" panose="030F0702030302020204" pitchFamily="66" charset="0"/>
              </a:rPr>
              <a:t>AB</a:t>
            </a:r>
          </a:p>
          <a:p>
            <a:r>
              <a:rPr lang="en-AU" sz="2800" dirty="0">
                <a:latin typeface="Comic Sans MS" panose="030F0702030302020204" pitchFamily="66" charset="0"/>
              </a:rPr>
              <a:t>AB</a:t>
            </a:r>
          </a:p>
          <a:p>
            <a:r>
              <a:rPr lang="en-AU" sz="2800" dirty="0" err="1">
                <a:latin typeface="Comic Sans MS" panose="030F0702030302020204" pitchFamily="66" charset="0"/>
              </a:rPr>
              <a:t>aB</a:t>
            </a:r>
            <a:endParaRPr lang="en-AU" sz="2800" dirty="0">
              <a:latin typeface="Comic Sans MS" panose="030F0702030302020204" pitchFamily="66" charset="0"/>
            </a:endParaRPr>
          </a:p>
          <a:p>
            <a:r>
              <a:rPr lang="en-AU" sz="2800" dirty="0" err="1">
                <a:latin typeface="Comic Sans MS" panose="030F0702030302020204" pitchFamily="66" charset="0"/>
              </a:rPr>
              <a:t>aB</a:t>
            </a:r>
            <a:endParaRPr lang="en-AU" sz="2800" dirty="0">
              <a:latin typeface="Comic Sans MS" panose="030F0702030302020204" pitchFamily="66" charset="0"/>
            </a:endParaRPr>
          </a:p>
          <a:p>
            <a:endParaRPr lang="en-AU" sz="2800" dirty="0">
              <a:latin typeface="Comic Sans MS" panose="030F0702030302020204" pitchFamily="66" charset="0"/>
            </a:endParaRPr>
          </a:p>
          <a:p>
            <a:endParaRPr lang="en-AU" sz="2800" dirty="0">
              <a:latin typeface="Comic Sans MS" panose="030F0702030302020204" pitchFamily="66" charset="0"/>
            </a:endParaRPr>
          </a:p>
          <a:p>
            <a:r>
              <a:rPr lang="en-AU" sz="2800" dirty="0" err="1">
                <a:latin typeface="Comic Sans MS" panose="030F0702030302020204" pitchFamily="66" charset="0"/>
              </a:rPr>
              <a:t>aB</a:t>
            </a:r>
            <a:endParaRPr lang="en-AU" sz="2800" dirty="0">
              <a:latin typeface="Comic Sans MS" panose="030F0702030302020204" pitchFamily="66" charset="0"/>
            </a:endParaRPr>
          </a:p>
          <a:p>
            <a:r>
              <a:rPr lang="en-AU" sz="2800" dirty="0">
                <a:latin typeface="Comic Sans MS" panose="030F0702030302020204" pitchFamily="66" charset="0"/>
              </a:rPr>
              <a:t>ab</a:t>
            </a:r>
          </a:p>
          <a:p>
            <a:r>
              <a:rPr lang="en-AU" sz="2800" dirty="0" err="1">
                <a:latin typeface="Comic Sans MS" panose="030F0702030302020204" pitchFamily="66" charset="0"/>
              </a:rPr>
              <a:t>aB</a:t>
            </a:r>
            <a:endParaRPr lang="en-AU" sz="2800" dirty="0">
              <a:latin typeface="Comic Sans MS" panose="030F0702030302020204" pitchFamily="66" charset="0"/>
            </a:endParaRPr>
          </a:p>
          <a:p>
            <a:r>
              <a:rPr lang="en-AU" sz="2800" dirty="0">
                <a:latin typeface="Comic Sans MS" panose="030F0702030302020204" pitchFamily="66" charset="0"/>
              </a:rPr>
              <a:t>ab</a:t>
            </a:r>
          </a:p>
        </p:txBody>
      </p:sp>
    </p:spTree>
    <p:extLst>
      <p:ext uri="{BB962C8B-B14F-4D97-AF65-F5344CB8AC3E}">
        <p14:creationId xmlns:p14="http://schemas.microsoft.com/office/powerpoint/2010/main" val="23715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300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Eye Colour</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1" y="993909"/>
            <a:ext cx="6337873" cy="5522507"/>
          </a:xfrm>
        </p:spPr>
        <p:txBody>
          <a:bodyPr anchor="t">
            <a:normAutofit/>
          </a:bodyPr>
          <a:lstStyle/>
          <a:p>
            <a:pPr marL="0" indent="0">
              <a:buNone/>
            </a:pPr>
            <a:r>
              <a:rPr lang="en-AU" b="1" dirty="0">
                <a:solidFill>
                  <a:schemeClr val="tx1">
                    <a:lumMod val="85000"/>
                    <a:lumOff val="15000"/>
                  </a:schemeClr>
                </a:solidFill>
                <a:latin typeface="Comic Sans MS" panose="030F0702030302020204" pitchFamily="66" charset="0"/>
              </a:rPr>
              <a:t>	</a:t>
            </a:r>
            <a:r>
              <a:rPr lang="en-AU" b="1" dirty="0" err="1">
                <a:solidFill>
                  <a:schemeClr val="tx1">
                    <a:lumMod val="85000"/>
                    <a:lumOff val="15000"/>
                  </a:schemeClr>
                </a:solidFill>
                <a:latin typeface="Comic Sans MS" panose="030F0702030302020204" pitchFamily="66" charset="0"/>
              </a:rPr>
              <a:t>AaBB</a:t>
            </a:r>
            <a:r>
              <a:rPr lang="en-AU" b="1" dirty="0">
                <a:solidFill>
                  <a:schemeClr val="tx1">
                    <a:lumMod val="85000"/>
                    <a:lumOff val="15000"/>
                  </a:schemeClr>
                </a:solidFill>
                <a:latin typeface="Comic Sans MS" panose="030F0702030302020204" pitchFamily="66" charset="0"/>
              </a:rPr>
              <a:t> x </a:t>
            </a:r>
            <a:r>
              <a:rPr lang="en-AU" b="1" dirty="0" err="1">
                <a:solidFill>
                  <a:schemeClr val="tx1">
                    <a:lumMod val="85000"/>
                    <a:lumOff val="15000"/>
                  </a:schemeClr>
                </a:solidFill>
                <a:latin typeface="Comic Sans MS" panose="030F0702030302020204" pitchFamily="66" charset="0"/>
              </a:rPr>
              <a:t>aaBb</a:t>
            </a:r>
            <a:endParaRPr lang="en-AU" b="1"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Possible Genotypes:</a:t>
            </a:r>
          </a:p>
          <a:p>
            <a:pPr lvl="1"/>
            <a:r>
              <a:rPr lang="en-AU" dirty="0">
                <a:solidFill>
                  <a:schemeClr val="tx1">
                    <a:lumMod val="85000"/>
                    <a:lumOff val="15000"/>
                  </a:schemeClr>
                </a:solidFill>
                <a:latin typeface="Comic Sans MS" panose="030F0702030302020204" pitchFamily="66" charset="0"/>
              </a:rPr>
              <a:t>4 Brown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 or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a:t>
            </a:r>
          </a:p>
          <a:p>
            <a:pPr lvl="1"/>
            <a:r>
              <a:rPr lang="en-AU" dirty="0">
                <a:solidFill>
                  <a:schemeClr val="tx1">
                    <a:lumMod val="85000"/>
                    <a:lumOff val="15000"/>
                  </a:schemeClr>
                </a:solidFill>
                <a:latin typeface="Comic Sans MS" panose="030F0702030302020204" pitchFamily="66" charset="0"/>
              </a:rPr>
              <a:t>4 Hazel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a:t>
            </a:r>
          </a:p>
          <a:p>
            <a:pPr lvl="1"/>
            <a:r>
              <a:rPr lang="en-AU" dirty="0">
                <a:solidFill>
                  <a:schemeClr val="tx1">
                    <a:lumMod val="85000"/>
                    <a:lumOff val="15000"/>
                  </a:schemeClr>
                </a:solidFill>
                <a:latin typeface="Comic Sans MS" panose="030F0702030302020204" pitchFamily="66" charset="0"/>
              </a:rPr>
              <a:t>4 Green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a:t>
            </a:r>
          </a:p>
          <a:p>
            <a:pPr lvl="1"/>
            <a:r>
              <a:rPr lang="en-AU" dirty="0">
                <a:solidFill>
                  <a:schemeClr val="tx1">
                    <a:lumMod val="85000"/>
                    <a:lumOff val="15000"/>
                  </a:schemeClr>
                </a:solidFill>
                <a:latin typeface="Comic Sans MS" panose="030F0702030302020204" pitchFamily="66" charset="0"/>
              </a:rPr>
              <a:t>4 Dark Blue (</a:t>
            </a:r>
            <a:r>
              <a:rPr lang="en-AU" dirty="0" err="1">
                <a:solidFill>
                  <a:schemeClr val="tx1">
                    <a:lumMod val="85000"/>
                    <a:lumOff val="15000"/>
                  </a:schemeClr>
                </a:solidFill>
                <a:latin typeface="Comic Sans MS" panose="030F0702030302020204" pitchFamily="66" charset="0"/>
              </a:rPr>
              <a:t>aaBb</a:t>
            </a:r>
            <a:r>
              <a:rPr lang="en-AU" dirty="0">
                <a:solidFill>
                  <a:schemeClr val="tx1">
                    <a:lumMod val="85000"/>
                    <a:lumOff val="15000"/>
                  </a:schemeClr>
                </a:solidFill>
                <a:latin typeface="Comic Sans MS" panose="030F0702030302020204" pitchFamily="66" charset="0"/>
              </a:rPr>
              <a:t>)</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This means that the most probable eye colour will be?</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What is the ratio for the colours?</a:t>
            </a: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Pretty Blue Eye With Shadow - Free Clip Art | Eyes clipart, Cartoon eyes,  Clip art">
            <a:extLst>
              <a:ext uri="{FF2B5EF4-FFF2-40B4-BE49-F238E27FC236}">
                <a16:creationId xmlns:a16="http://schemas.microsoft.com/office/drawing/2014/main" id="{1CEC3CD5-DEDE-42B2-973B-35A0E2C65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338" y="5741740"/>
            <a:ext cx="1406419" cy="9565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n Eye Stock Illustrations – 16,758 Brown Eye Stock Illustrations,  Vectors &amp;amp; Clipart - Dreamstime">
            <a:extLst>
              <a:ext uri="{FF2B5EF4-FFF2-40B4-BE49-F238E27FC236}">
                <a16:creationId xmlns:a16="http://schemas.microsoft.com/office/drawing/2014/main" id="{3A9CD306-F399-41E1-99BD-D58A0ACD11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1452"/>
          <a:stretch/>
        </p:blipFill>
        <p:spPr bwMode="auto">
          <a:xfrm>
            <a:off x="10442628" y="5677469"/>
            <a:ext cx="1678765" cy="10154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4">
            <a:extLst>
              <a:ext uri="{FF2B5EF4-FFF2-40B4-BE49-F238E27FC236}">
                <a16:creationId xmlns:a16="http://schemas.microsoft.com/office/drawing/2014/main" id="{68BC3411-1FF3-44B3-B014-397BA9A42CBF}"/>
              </a:ext>
            </a:extLst>
          </p:cNvPr>
          <p:cNvGraphicFramePr>
            <a:graphicFrameLocks noGrp="1"/>
          </p:cNvGraphicFramePr>
          <p:nvPr/>
        </p:nvGraphicFramePr>
        <p:xfrm>
          <a:off x="6010226" y="36890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C00000"/>
                        </a:solidFill>
                      </a:endParaRPr>
                    </a:p>
                  </a:txBody>
                  <a:tcPr anchor="ct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4">
                            <a:lumMod val="75000"/>
                          </a:schemeClr>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rgbClr val="00B0F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13" name="Table 4">
            <a:extLst>
              <a:ext uri="{FF2B5EF4-FFF2-40B4-BE49-F238E27FC236}">
                <a16:creationId xmlns:a16="http://schemas.microsoft.com/office/drawing/2014/main" id="{A203D531-FA54-4169-BDAA-CC5B6C570453}"/>
              </a:ext>
            </a:extLst>
          </p:cNvPr>
          <p:cNvGraphicFramePr>
            <a:graphicFrameLocks noGrp="1"/>
          </p:cNvGraphicFramePr>
          <p:nvPr/>
        </p:nvGraphicFramePr>
        <p:xfrm>
          <a:off x="6012498" y="371177"/>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a:t>AB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2800" dirty="0" err="1"/>
                        <a:t>aB</a:t>
                      </a: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AU" sz="2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tc>
                  <a:txBody>
                    <a:bodyPr/>
                    <a:lstStyle/>
                    <a:p>
                      <a:pPr algn="ctr"/>
                      <a:endParaRPr lang="en-AU" sz="2800" dirty="0">
                        <a:solidFill>
                          <a:srgbClr val="7B5229"/>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chemeClr val="tx1"/>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C00000"/>
                        </a:solidFill>
                      </a:endParaRPr>
                    </a:p>
                  </a:txBody>
                  <a:tcPr anchor="ct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2345926219"/>
                  </a:ext>
                </a:extLst>
              </a:tr>
              <a:tr h="1008000">
                <a:tc>
                  <a:txBody>
                    <a:bodyPr/>
                    <a:lstStyle/>
                    <a:p>
                      <a:pPr algn="r"/>
                      <a:r>
                        <a:rPr lang="en-AU" sz="2800" dirty="0" err="1"/>
                        <a:t>aB</a:t>
                      </a: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endParaRPr lang="en-AU" sz="2800" dirty="0">
                        <a:solidFill>
                          <a:srgbClr val="7B5229"/>
                        </a:solidFill>
                      </a:endParaRPr>
                    </a:p>
                  </a:txBody>
                  <a:tcPr anchor="ctr"/>
                </a:tc>
                <a:tc>
                  <a:txBody>
                    <a:bodyPr/>
                    <a:lstStyle/>
                    <a:p>
                      <a:pPr algn="ctr"/>
                      <a:endParaRPr lang="en-AU" sz="2800" dirty="0">
                        <a:solidFill>
                          <a:schemeClr val="accent4">
                            <a:lumMod val="75000"/>
                          </a:schemeClr>
                        </a:solidFill>
                      </a:endParaRPr>
                    </a:p>
                  </a:txBody>
                  <a:tcPr anchor="ctr"/>
                </a:tc>
                <a:tc>
                  <a:txBody>
                    <a:bodyPr/>
                    <a:lstStyle/>
                    <a:p>
                      <a:pPr algn="ctr"/>
                      <a:endParaRPr lang="en-AU" sz="2800" dirty="0">
                        <a:solidFill>
                          <a:schemeClr val="accent2"/>
                        </a:solidFill>
                      </a:endParaRPr>
                    </a:p>
                  </a:txBody>
                  <a:tcPr anchor="ctr"/>
                </a:tc>
                <a:extLst>
                  <a:ext uri="{0D108BD9-81ED-4DB2-BD59-A6C34878D82A}">
                    <a16:rowId xmlns:a16="http://schemas.microsoft.com/office/drawing/2014/main" val="3419629385"/>
                  </a:ext>
                </a:extLst>
              </a:tr>
              <a:tr h="1008000">
                <a:tc>
                  <a:txBody>
                    <a:bodyPr/>
                    <a:lstStyle/>
                    <a:p>
                      <a:pPr algn="r"/>
                      <a:r>
                        <a:rPr lang="en-AU" sz="2800" dirty="0"/>
                        <a:t>ab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chemeClr val="accent2"/>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AU" sz="2800" dirty="0">
                        <a:solidFill>
                          <a:srgbClr val="00B0F0"/>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graphicFrame>
        <p:nvGraphicFramePr>
          <p:cNvPr id="14" name="Table 4">
            <a:extLst>
              <a:ext uri="{FF2B5EF4-FFF2-40B4-BE49-F238E27FC236}">
                <a16:creationId xmlns:a16="http://schemas.microsoft.com/office/drawing/2014/main" id="{7A3138BB-6776-4768-ABA8-6D6EADCAA2E3}"/>
              </a:ext>
            </a:extLst>
          </p:cNvPr>
          <p:cNvGraphicFramePr>
            <a:graphicFrameLocks noGrp="1"/>
          </p:cNvGraphicFramePr>
          <p:nvPr>
            <p:extLst>
              <p:ext uri="{D42A27DB-BD31-4B8C-83A1-F6EECF244321}">
                <p14:modId xmlns:p14="http://schemas.microsoft.com/office/powerpoint/2010/main" val="154638371"/>
              </p:ext>
            </p:extLst>
          </p:nvPr>
        </p:nvGraphicFramePr>
        <p:xfrm>
          <a:off x="6007954" y="368905"/>
          <a:ext cx="5040000" cy="5040000"/>
        </p:xfrm>
        <a:graphic>
          <a:graphicData uri="http://schemas.openxmlformats.org/drawingml/2006/table">
            <a:tbl>
              <a:tblPr firstRow="1" bandRow="1">
                <a:tableStyleId>{5940675A-B579-460E-94D1-54222C63F5DA}</a:tableStyleId>
              </a:tblPr>
              <a:tblGrid>
                <a:gridCol w="1008000">
                  <a:extLst>
                    <a:ext uri="{9D8B030D-6E8A-4147-A177-3AD203B41FA5}">
                      <a16:colId xmlns:a16="http://schemas.microsoft.com/office/drawing/2014/main" val="4205110071"/>
                    </a:ext>
                  </a:extLst>
                </a:gridCol>
                <a:gridCol w="1008000">
                  <a:extLst>
                    <a:ext uri="{9D8B030D-6E8A-4147-A177-3AD203B41FA5}">
                      <a16:colId xmlns:a16="http://schemas.microsoft.com/office/drawing/2014/main" val="379689984"/>
                    </a:ext>
                  </a:extLst>
                </a:gridCol>
                <a:gridCol w="1008000">
                  <a:extLst>
                    <a:ext uri="{9D8B030D-6E8A-4147-A177-3AD203B41FA5}">
                      <a16:colId xmlns:a16="http://schemas.microsoft.com/office/drawing/2014/main" val="989297433"/>
                    </a:ext>
                  </a:extLst>
                </a:gridCol>
                <a:gridCol w="1008000">
                  <a:extLst>
                    <a:ext uri="{9D8B030D-6E8A-4147-A177-3AD203B41FA5}">
                      <a16:colId xmlns:a16="http://schemas.microsoft.com/office/drawing/2014/main" val="2213991518"/>
                    </a:ext>
                  </a:extLst>
                </a:gridCol>
                <a:gridCol w="1008000">
                  <a:extLst>
                    <a:ext uri="{9D8B030D-6E8A-4147-A177-3AD203B41FA5}">
                      <a16:colId xmlns:a16="http://schemas.microsoft.com/office/drawing/2014/main" val="2710887531"/>
                    </a:ext>
                  </a:extLst>
                </a:gridCol>
              </a:tblGrid>
              <a:tr h="1008000">
                <a:tc>
                  <a:txBody>
                    <a:bodyPr/>
                    <a:lstStyle/>
                    <a:p>
                      <a:pPr algn="ctr"/>
                      <a:endParaRPr lang="en-AU"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AU" sz="28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88012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accent2"/>
                          </a:solidFill>
                        </a:rPr>
                        <a:t>AaBB</a:t>
                      </a:r>
                      <a:endParaRPr lang="en-AU" sz="2800" dirty="0">
                        <a:solidFill>
                          <a:schemeClr val="accent2"/>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accent2"/>
                          </a:solidFill>
                        </a:rPr>
                        <a:t>AaBB</a:t>
                      </a:r>
                      <a:endParaRPr lang="en-AU" sz="2800" dirty="0">
                        <a:solidFill>
                          <a:schemeClr val="accent2"/>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accent6">
                              <a:lumMod val="75000"/>
                            </a:schemeClr>
                          </a:solidFill>
                        </a:rPr>
                        <a:t>aaBB</a:t>
                      </a:r>
                      <a:endParaRPr lang="en-AU" sz="2800" dirty="0">
                        <a:solidFill>
                          <a:schemeClr val="accent6">
                            <a:lumMod val="75000"/>
                          </a:schemeClr>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AU" sz="2800" dirty="0" err="1">
                          <a:solidFill>
                            <a:schemeClr val="accent6">
                              <a:lumMod val="75000"/>
                            </a:schemeClr>
                          </a:solidFill>
                        </a:rPr>
                        <a:t>aaBB</a:t>
                      </a:r>
                      <a:endParaRPr lang="en-AU" sz="2800" dirty="0">
                        <a:solidFill>
                          <a:schemeClr val="accent6">
                            <a:lumMod val="75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8543261"/>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rgbClr val="7B5229"/>
                          </a:solidFill>
                        </a:rPr>
                        <a:t>AaBb</a:t>
                      </a: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rgbClr val="7B5229"/>
                          </a:solidFill>
                        </a:rPr>
                        <a:t>AaBb</a:t>
                      </a:r>
                      <a:endParaRPr lang="en-AU" sz="2800" dirty="0">
                        <a:solidFill>
                          <a:srgbClr val="7B5229"/>
                        </a:solidFill>
                      </a:endParaRPr>
                    </a:p>
                  </a:txBody>
                  <a:tcPr anchor="ctr"/>
                </a:tc>
                <a:tc>
                  <a:txBody>
                    <a:bodyPr/>
                    <a:lstStyle/>
                    <a:p>
                      <a:pPr algn="ctr"/>
                      <a:r>
                        <a:rPr lang="en-AU" sz="2800" dirty="0" err="1">
                          <a:solidFill>
                            <a:schemeClr val="accent1">
                              <a:lumMod val="75000"/>
                            </a:schemeClr>
                          </a:solidFill>
                        </a:rPr>
                        <a:t>aaBb</a:t>
                      </a:r>
                      <a:endParaRPr lang="en-AU" sz="2800" dirty="0">
                        <a:solidFill>
                          <a:schemeClr val="accent1">
                            <a:lumMod val="75000"/>
                          </a:schemeClr>
                        </a:solidFill>
                      </a:endParaRPr>
                    </a:p>
                  </a:txBody>
                  <a:tcPr anchor="ctr"/>
                </a:tc>
                <a:tc>
                  <a:txBody>
                    <a:bodyPr/>
                    <a:lstStyle/>
                    <a:p>
                      <a:pPr algn="ctr"/>
                      <a:r>
                        <a:rPr lang="en-AU" sz="2800" dirty="0" err="1">
                          <a:solidFill>
                            <a:schemeClr val="accent1">
                              <a:lumMod val="75000"/>
                            </a:schemeClr>
                          </a:solidFill>
                        </a:rPr>
                        <a:t>aaBb</a:t>
                      </a:r>
                      <a:endParaRPr lang="en-AU" sz="2800" dirty="0">
                        <a:solidFill>
                          <a:schemeClr val="accent1">
                            <a:lumMod val="75000"/>
                          </a:schemeClr>
                        </a:solidFill>
                      </a:endParaRPr>
                    </a:p>
                  </a:txBody>
                  <a:tcPr anchor="ctr"/>
                </a:tc>
                <a:extLst>
                  <a:ext uri="{0D108BD9-81ED-4DB2-BD59-A6C34878D82A}">
                    <a16:rowId xmlns:a16="http://schemas.microsoft.com/office/drawing/2014/main" val="2345926219"/>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chemeClr val="accent2"/>
                          </a:solidFill>
                        </a:rPr>
                        <a:t>AaBB</a:t>
                      </a:r>
                      <a:endParaRPr lang="en-AU" sz="2800" dirty="0">
                        <a:solidFill>
                          <a:schemeClr val="accent2"/>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AU" sz="2800" dirty="0" err="1">
                          <a:solidFill>
                            <a:schemeClr val="accent2"/>
                          </a:solidFill>
                        </a:rPr>
                        <a:t>AaBB</a:t>
                      </a:r>
                      <a:endParaRPr lang="en-AU" sz="2800" dirty="0">
                        <a:solidFill>
                          <a:schemeClr val="accent2"/>
                        </a:solidFill>
                      </a:endParaRPr>
                    </a:p>
                  </a:txBody>
                  <a:tcPr anchor="ctr"/>
                </a:tc>
                <a:tc>
                  <a:txBody>
                    <a:bodyPr/>
                    <a:lstStyle/>
                    <a:p>
                      <a:pPr algn="ctr"/>
                      <a:r>
                        <a:rPr lang="en-AU" sz="2800" dirty="0" err="1">
                          <a:solidFill>
                            <a:schemeClr val="accent6">
                              <a:lumMod val="75000"/>
                            </a:schemeClr>
                          </a:solidFill>
                        </a:rPr>
                        <a:t>aaBB</a:t>
                      </a:r>
                      <a:endParaRPr lang="en-AU" sz="2800" dirty="0">
                        <a:solidFill>
                          <a:schemeClr val="accent6">
                            <a:lumMod val="75000"/>
                          </a:schemeClr>
                        </a:solidFill>
                      </a:endParaRPr>
                    </a:p>
                  </a:txBody>
                  <a:tcPr anchor="ctr"/>
                </a:tc>
                <a:tc>
                  <a:txBody>
                    <a:bodyPr/>
                    <a:lstStyle/>
                    <a:p>
                      <a:pPr algn="ctr"/>
                      <a:r>
                        <a:rPr lang="en-AU" sz="2800" dirty="0" err="1">
                          <a:solidFill>
                            <a:schemeClr val="accent6">
                              <a:lumMod val="75000"/>
                            </a:schemeClr>
                          </a:solidFill>
                        </a:rPr>
                        <a:t>aaBB</a:t>
                      </a:r>
                      <a:endParaRPr lang="en-AU" sz="2800" dirty="0">
                        <a:solidFill>
                          <a:schemeClr val="accent6">
                            <a:lumMod val="75000"/>
                          </a:schemeClr>
                        </a:solidFill>
                      </a:endParaRPr>
                    </a:p>
                  </a:txBody>
                  <a:tcPr anchor="ctr"/>
                </a:tc>
                <a:extLst>
                  <a:ext uri="{0D108BD9-81ED-4DB2-BD59-A6C34878D82A}">
                    <a16:rowId xmlns:a16="http://schemas.microsoft.com/office/drawing/2014/main" val="3419629385"/>
                  </a:ext>
                </a:extLst>
              </a:tr>
              <a:tr h="1008000">
                <a:tc>
                  <a:txBody>
                    <a:bodyPr/>
                    <a:lstStyle/>
                    <a:p>
                      <a:pPr algn="r"/>
                      <a:endParaRPr lang="en-AU" sz="28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AU" sz="2800" dirty="0" err="1">
                          <a:solidFill>
                            <a:srgbClr val="7B5229"/>
                          </a:solidFill>
                        </a:rPr>
                        <a:t>AaBb</a:t>
                      </a:r>
                      <a:endParaRPr lang="en-AU" sz="2800" dirty="0">
                        <a:solidFill>
                          <a:srgbClr val="7B5229"/>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AU" sz="2800" dirty="0" err="1">
                          <a:solidFill>
                            <a:srgbClr val="7B5229"/>
                          </a:solidFill>
                        </a:rPr>
                        <a:t>AaBb</a:t>
                      </a:r>
                      <a:endParaRPr lang="en-AU" sz="2800" dirty="0">
                        <a:solidFill>
                          <a:srgbClr val="7B5229"/>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accent1">
                              <a:lumMod val="75000"/>
                            </a:schemeClr>
                          </a:solidFill>
                        </a:rPr>
                        <a:t>aaBb</a:t>
                      </a:r>
                      <a:endParaRPr lang="en-AU" sz="2800" dirty="0">
                        <a:solidFill>
                          <a:schemeClr val="accent1">
                            <a:lumMod val="75000"/>
                          </a:schemeClr>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AU" sz="2800" dirty="0" err="1">
                          <a:solidFill>
                            <a:schemeClr val="accent1">
                              <a:lumMod val="75000"/>
                            </a:schemeClr>
                          </a:solidFill>
                        </a:rPr>
                        <a:t>aaBb</a:t>
                      </a:r>
                      <a:endParaRPr lang="en-AU" sz="2800" dirty="0">
                        <a:solidFill>
                          <a:schemeClr val="accent1">
                            <a:lumMod val="75000"/>
                          </a:schemeClr>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824970"/>
                  </a:ext>
                </a:extLst>
              </a:tr>
            </a:tbl>
          </a:graphicData>
        </a:graphic>
      </p:graphicFrame>
      <p:sp>
        <p:nvSpPr>
          <p:cNvPr id="4" name="TextBox 3">
            <a:extLst>
              <a:ext uri="{FF2B5EF4-FFF2-40B4-BE49-F238E27FC236}">
                <a16:creationId xmlns:a16="http://schemas.microsoft.com/office/drawing/2014/main" id="{C509DAFE-3268-46E4-AD51-C797326C0287}"/>
              </a:ext>
            </a:extLst>
          </p:cNvPr>
          <p:cNvSpPr txBox="1"/>
          <p:nvPr/>
        </p:nvSpPr>
        <p:spPr>
          <a:xfrm flipH="1">
            <a:off x="4280083" y="5312577"/>
            <a:ext cx="2396758" cy="523220"/>
          </a:xfrm>
          <a:prstGeom prst="rect">
            <a:avLst/>
          </a:prstGeom>
          <a:noFill/>
        </p:spPr>
        <p:txBody>
          <a:bodyPr wrap="square" rtlCol="0">
            <a:spAutoFit/>
          </a:bodyPr>
          <a:lstStyle/>
          <a:p>
            <a:r>
              <a:rPr lang="en-AU" sz="2800" dirty="0">
                <a:solidFill>
                  <a:srgbClr val="C00000"/>
                </a:solidFill>
              </a:rPr>
              <a:t>All of them!</a:t>
            </a:r>
          </a:p>
        </p:txBody>
      </p:sp>
      <p:sp>
        <p:nvSpPr>
          <p:cNvPr id="15" name="TextBox 14">
            <a:extLst>
              <a:ext uri="{FF2B5EF4-FFF2-40B4-BE49-F238E27FC236}">
                <a16:creationId xmlns:a16="http://schemas.microsoft.com/office/drawing/2014/main" id="{332DA024-129F-4467-89CB-4BEEBCC68890}"/>
              </a:ext>
            </a:extLst>
          </p:cNvPr>
          <p:cNvSpPr txBox="1"/>
          <p:nvPr/>
        </p:nvSpPr>
        <p:spPr>
          <a:xfrm flipH="1">
            <a:off x="6916378" y="5997748"/>
            <a:ext cx="1613848" cy="523220"/>
          </a:xfrm>
          <a:prstGeom prst="rect">
            <a:avLst/>
          </a:prstGeom>
          <a:noFill/>
        </p:spPr>
        <p:txBody>
          <a:bodyPr wrap="square" rtlCol="0">
            <a:spAutoFit/>
          </a:bodyPr>
          <a:lstStyle/>
          <a:p>
            <a:r>
              <a:rPr lang="en-AU" sz="2800" dirty="0">
                <a:solidFill>
                  <a:srgbClr val="C00000"/>
                </a:solidFill>
              </a:rPr>
              <a:t>4:4:4:4</a:t>
            </a:r>
          </a:p>
        </p:txBody>
      </p:sp>
    </p:spTree>
    <p:extLst>
      <p:ext uri="{BB962C8B-B14F-4D97-AF65-F5344CB8AC3E}">
        <p14:creationId xmlns:p14="http://schemas.microsoft.com/office/powerpoint/2010/main" val="93649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30065"/>
            <a:ext cx="9229051" cy="808383"/>
          </a:xfrm>
        </p:spPr>
        <p:txBody>
          <a:bodyPr>
            <a:normAutofit/>
          </a:bodyPr>
          <a:lstStyle/>
          <a:p>
            <a:r>
              <a:rPr lang="en-AU" sz="4000" b="1" dirty="0">
                <a:solidFill>
                  <a:schemeClr val="tx1">
                    <a:lumMod val="85000"/>
                    <a:lumOff val="15000"/>
                  </a:schemeClr>
                </a:solidFill>
                <a:latin typeface="Comic Sans MS" panose="030F0702030302020204" pitchFamily="66" charset="0"/>
              </a:rPr>
              <a:t>Dihybrid crosses – Practice</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234300" y="667746"/>
            <a:ext cx="11723400" cy="6032803"/>
          </a:xfrm>
        </p:spPr>
        <p:txBody>
          <a:bodyPr anchor="t">
            <a:normAutofit/>
          </a:bodyPr>
          <a:lstStyle/>
          <a:p>
            <a:pPr marL="0" indent="0">
              <a:buNone/>
            </a:pPr>
            <a:r>
              <a:rPr lang="en-AU" b="1" dirty="0">
                <a:solidFill>
                  <a:schemeClr val="tx1">
                    <a:lumMod val="85000"/>
                    <a:lumOff val="15000"/>
                  </a:schemeClr>
                </a:solidFill>
                <a:latin typeface="Comic Sans MS" panose="030F0702030302020204" pitchFamily="66" charset="0"/>
              </a:rPr>
              <a:t>Complete the Punnett Squares for each cross, </a:t>
            </a:r>
          </a:p>
          <a:p>
            <a:pPr marL="0" indent="0">
              <a:buNone/>
            </a:pPr>
            <a:r>
              <a:rPr lang="en-AU" b="1" dirty="0">
                <a:solidFill>
                  <a:schemeClr val="tx1">
                    <a:lumMod val="85000"/>
                    <a:lumOff val="15000"/>
                  </a:schemeClr>
                </a:solidFill>
                <a:latin typeface="Comic Sans MS" panose="030F0702030302020204" pitchFamily="66" charset="0"/>
              </a:rPr>
              <a:t>then answer the following questions using the </a:t>
            </a:r>
          </a:p>
          <a:p>
            <a:pPr marL="0" indent="0">
              <a:buNone/>
            </a:pPr>
            <a:r>
              <a:rPr lang="en-AU" b="1" dirty="0">
                <a:solidFill>
                  <a:schemeClr val="tx1">
                    <a:lumMod val="85000"/>
                    <a:lumOff val="15000"/>
                  </a:schemeClr>
                </a:solidFill>
                <a:latin typeface="Comic Sans MS" panose="030F0702030302020204" pitchFamily="66" charset="0"/>
              </a:rPr>
              <a:t>information in the table.</a:t>
            </a:r>
            <a:endParaRPr lang="en-AU" dirty="0">
              <a:solidFill>
                <a:schemeClr val="tx1">
                  <a:lumMod val="85000"/>
                  <a:lumOff val="15000"/>
                </a:schemeClr>
              </a:solidFill>
              <a:latin typeface="Comic Sans MS" panose="030F0702030302020204" pitchFamily="66" charset="0"/>
            </a:endParaRPr>
          </a:p>
          <a:p>
            <a:endParaRPr lang="en-AU" sz="1600" dirty="0">
              <a:solidFill>
                <a:schemeClr val="tx1">
                  <a:lumMod val="85000"/>
                  <a:lumOff val="15000"/>
                </a:schemeClr>
              </a:solidFill>
              <a:latin typeface="Comic Sans MS" panose="030F0702030302020204" pitchFamily="66" charset="0"/>
            </a:endParaRPr>
          </a:p>
          <a:p>
            <a:pPr marL="514350" indent="-514350">
              <a:buFont typeface="+mj-lt"/>
              <a:buAutoNum type="arabicPeriod"/>
            </a:pPr>
            <a:r>
              <a:rPr lang="en-AU" dirty="0" err="1">
                <a:solidFill>
                  <a:schemeClr val="tx1">
                    <a:lumMod val="85000"/>
                    <a:lumOff val="15000"/>
                  </a:schemeClr>
                </a:solidFill>
                <a:latin typeface="Comic Sans MS" panose="030F0702030302020204" pitchFamily="66" charset="0"/>
              </a:rPr>
              <a:t>Sspp</a:t>
            </a:r>
            <a:r>
              <a:rPr lang="en-AU" dirty="0">
                <a:solidFill>
                  <a:schemeClr val="tx1">
                    <a:lumMod val="85000"/>
                    <a:lumOff val="15000"/>
                  </a:schemeClr>
                </a:solidFill>
                <a:latin typeface="Comic Sans MS" panose="030F0702030302020204" pitchFamily="66" charset="0"/>
              </a:rPr>
              <a:t> x </a:t>
            </a:r>
            <a:r>
              <a:rPr lang="en-AU" dirty="0" err="1">
                <a:solidFill>
                  <a:schemeClr val="tx1">
                    <a:lumMod val="85000"/>
                    <a:lumOff val="15000"/>
                  </a:schemeClr>
                </a:solidFill>
                <a:latin typeface="Comic Sans MS" panose="030F0702030302020204" pitchFamily="66" charset="0"/>
              </a:rPr>
              <a:t>ssPp</a:t>
            </a:r>
            <a:endParaRPr lang="en-AU" dirty="0">
              <a:solidFill>
                <a:schemeClr val="tx1">
                  <a:lumMod val="85000"/>
                  <a:lumOff val="15000"/>
                </a:schemeClr>
              </a:solidFill>
              <a:latin typeface="Comic Sans MS" panose="030F0702030302020204" pitchFamily="66" charset="0"/>
            </a:endParaRP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How many combinations of phenotypes will there be?</a:t>
            </a: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What percentage of offspring will have smooth peas?</a:t>
            </a: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What percentage of offspring will be heterozygous for both pea shape and flower colour?</a:t>
            </a:r>
          </a:p>
          <a:p>
            <a:pPr marL="514350" indent="-514350">
              <a:buFont typeface="+mj-lt"/>
              <a:buAutoNum type="arabicPeriod"/>
            </a:pPr>
            <a:endParaRPr lang="en-AU" sz="1600" dirty="0">
              <a:solidFill>
                <a:schemeClr val="tx1">
                  <a:lumMod val="85000"/>
                  <a:lumOff val="15000"/>
                </a:schemeClr>
              </a:solidFill>
              <a:latin typeface="Comic Sans MS" panose="030F0702030302020204" pitchFamily="66" charset="0"/>
            </a:endParaRPr>
          </a:p>
          <a:p>
            <a:pPr marL="514350" indent="-514350">
              <a:buFont typeface="+mj-lt"/>
              <a:buAutoNum type="arabicPeriod"/>
            </a:pPr>
            <a:r>
              <a:rPr lang="en-AU" dirty="0" err="1">
                <a:solidFill>
                  <a:schemeClr val="tx1">
                    <a:lumMod val="85000"/>
                    <a:lumOff val="15000"/>
                  </a:schemeClr>
                </a:solidFill>
                <a:latin typeface="Comic Sans MS" panose="030F0702030302020204" pitchFamily="66" charset="0"/>
              </a:rPr>
              <a:t>Ttss</a:t>
            </a:r>
            <a:r>
              <a:rPr lang="en-AU" dirty="0">
                <a:solidFill>
                  <a:schemeClr val="tx1">
                    <a:lumMod val="85000"/>
                    <a:lumOff val="15000"/>
                  </a:schemeClr>
                </a:solidFill>
                <a:latin typeface="Comic Sans MS" panose="030F0702030302020204" pitchFamily="66" charset="0"/>
              </a:rPr>
              <a:t> x </a:t>
            </a:r>
            <a:r>
              <a:rPr lang="en-AU" dirty="0" err="1">
                <a:solidFill>
                  <a:schemeClr val="tx1">
                    <a:lumMod val="85000"/>
                    <a:lumOff val="15000"/>
                  </a:schemeClr>
                </a:solidFill>
                <a:latin typeface="Comic Sans MS" panose="030F0702030302020204" pitchFamily="66" charset="0"/>
              </a:rPr>
              <a:t>TtSs</a:t>
            </a:r>
            <a:endParaRPr lang="en-AU" dirty="0">
              <a:solidFill>
                <a:schemeClr val="tx1">
                  <a:lumMod val="85000"/>
                  <a:lumOff val="15000"/>
                </a:schemeClr>
              </a:solidFill>
              <a:latin typeface="Comic Sans MS" panose="030F0702030302020204" pitchFamily="66" charset="0"/>
            </a:endParaRP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How many combination of genotypes will there be?</a:t>
            </a: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What percentage of offspring will be tall?</a:t>
            </a:r>
          </a:p>
          <a:p>
            <a:pPr marL="971550" lvl="1" indent="-514350">
              <a:buFont typeface="+mj-lt"/>
              <a:buAutoNum type="arabicPeriod"/>
            </a:pPr>
            <a:r>
              <a:rPr lang="en-AU" dirty="0">
                <a:solidFill>
                  <a:schemeClr val="tx1">
                    <a:lumMod val="85000"/>
                    <a:lumOff val="15000"/>
                  </a:schemeClr>
                </a:solidFill>
                <a:latin typeface="Comic Sans MS" panose="030F0702030302020204" pitchFamily="66" charset="0"/>
              </a:rPr>
              <a:t>What percentage of offspring will be both short and have wrinkled peas?</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BCDD9C-C6B8-45DA-ADC6-C16FE6F1087B}"/>
              </a:ext>
            </a:extLst>
          </p:cNvPr>
          <p:cNvPicPr>
            <a:picLocks noChangeAspect="1"/>
          </p:cNvPicPr>
          <p:nvPr/>
        </p:nvPicPr>
        <p:blipFill>
          <a:blip r:embed="rId3"/>
          <a:stretch>
            <a:fillRect/>
          </a:stretch>
        </p:blipFill>
        <p:spPr>
          <a:xfrm>
            <a:off x="9157649" y="157451"/>
            <a:ext cx="2906974" cy="2570908"/>
          </a:xfrm>
          <a:prstGeom prst="rect">
            <a:avLst/>
          </a:prstGeom>
        </p:spPr>
      </p:pic>
      <p:sp>
        <p:nvSpPr>
          <p:cNvPr id="6" name="Arrow: Right 5">
            <a:extLst>
              <a:ext uri="{FF2B5EF4-FFF2-40B4-BE49-F238E27FC236}">
                <a16:creationId xmlns:a16="http://schemas.microsoft.com/office/drawing/2014/main" id="{7A2F4C9E-2F59-426B-AE17-1953B43FEB92}"/>
              </a:ext>
            </a:extLst>
          </p:cNvPr>
          <p:cNvSpPr/>
          <p:nvPr/>
        </p:nvSpPr>
        <p:spPr>
          <a:xfrm>
            <a:off x="7475552" y="1560398"/>
            <a:ext cx="1564947" cy="509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13516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Contrast</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9E3A1FC-0F01-4CC4-A055-18996D1B442B}"/>
              </a:ext>
            </a:extLst>
          </p:cNvPr>
          <p:cNvSpPr txBox="1"/>
          <p:nvPr/>
        </p:nvSpPr>
        <p:spPr>
          <a:xfrm>
            <a:off x="331305" y="1147623"/>
            <a:ext cx="10986052"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Contrast the following terms: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Homozygous and Heterozygous</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Phenotype and Genotype</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Autosome and sex-chromosome</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endPar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AU" sz="28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Mendelian (autosomal) inheritance and sex-linked inheritance</a:t>
            </a:r>
          </a:p>
        </p:txBody>
      </p:sp>
    </p:spTree>
    <p:extLst>
      <p:ext uri="{BB962C8B-B14F-4D97-AF65-F5344CB8AC3E}">
        <p14:creationId xmlns:p14="http://schemas.microsoft.com/office/powerpoint/2010/main" val="2743047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 name="Title 8">
            <a:extLst>
              <a:ext uri="{FF2B5EF4-FFF2-40B4-BE49-F238E27FC236}">
                <a16:creationId xmlns:a16="http://schemas.microsoft.com/office/drawing/2014/main" id="{F05B879A-6C48-46B8-AF1B-15D970C4C2D9}"/>
              </a:ext>
            </a:extLst>
          </p:cNvPr>
          <p:cNvSpPr>
            <a:spLocks noGrp="1"/>
          </p:cNvSpPr>
          <p:nvPr>
            <p:ph type="ctrTitle"/>
          </p:nvPr>
        </p:nvSpPr>
        <p:spPr>
          <a:xfrm>
            <a:off x="1523847" y="2235200"/>
            <a:ext cx="9144000" cy="2387600"/>
          </a:xfrm>
        </p:spPr>
        <p:txBody>
          <a:bodyPr anchor="ctr"/>
          <a:lstStyle/>
          <a:p>
            <a:r>
              <a:rPr lang="en-AU" dirty="0"/>
              <a:t>Sex-linked </a:t>
            </a:r>
            <a:br>
              <a:rPr lang="en-AU" dirty="0"/>
            </a:br>
            <a:r>
              <a:rPr lang="en-AU" dirty="0"/>
              <a:t>Inheritance</a:t>
            </a:r>
          </a:p>
        </p:txBody>
      </p:sp>
    </p:spTree>
    <p:extLst>
      <p:ext uri="{BB962C8B-B14F-4D97-AF65-F5344CB8AC3E}">
        <p14:creationId xmlns:p14="http://schemas.microsoft.com/office/powerpoint/2010/main" val="77486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3"/>
          <a:tile tx="0" ty="0" sx="100000" sy="100000" flip="none" algn="tl"/>
        </a:blip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550914" y="3856501"/>
            <a:ext cx="7694000" cy="2683200"/>
          </a:xfrm>
          <a:prstGeom prst="rect">
            <a:avLst/>
          </a:prstGeom>
        </p:spPr>
        <p:txBody>
          <a:bodyPr spcFirstLastPara="1" vert="horz" wrap="square" lIns="121900" tIns="121900" rIns="121900" bIns="121900" rtlCol="0" anchor="ctr" anchorCtr="0">
            <a:noAutofit/>
          </a:bodyPr>
          <a:lstStyle/>
          <a:p>
            <a:pPr marL="666746" indent="-514350">
              <a:buAutoNum type="arabicPeriod"/>
            </a:pPr>
            <a:r>
              <a:rPr lang="en-US" sz="3200" dirty="0">
                <a:latin typeface="Twinkl" panose="02000000000000000000" pitchFamily="2" charset="0"/>
              </a:rPr>
              <a:t>Recall genetics terminology &amp; symbols</a:t>
            </a:r>
          </a:p>
          <a:p>
            <a:pPr marL="666746" indent="-514350">
              <a:buAutoNum type="arabicPeriod"/>
            </a:pPr>
            <a:r>
              <a:rPr lang="en-US" sz="3200" dirty="0">
                <a:latin typeface="Twinkl" panose="02000000000000000000" pitchFamily="2" charset="0"/>
              </a:rPr>
              <a:t>Explain the difference between autosomal and sex-linked inheritance</a:t>
            </a:r>
          </a:p>
          <a:p>
            <a:pPr marL="666746" indent="-514350">
              <a:buAutoNum type="arabicPeriod"/>
            </a:pPr>
            <a:r>
              <a:rPr lang="en-US" sz="3200" dirty="0">
                <a:latin typeface="Twinkl" panose="02000000000000000000" pitchFamily="2" charset="0"/>
              </a:rPr>
              <a:t>Determine offspring with sex-linked traits.</a:t>
            </a:r>
          </a:p>
        </p:txBody>
      </p:sp>
      <p:sp>
        <p:nvSpPr>
          <p:cNvPr id="121" name="Google Shape;121;p20"/>
          <p:cNvSpPr txBox="1">
            <a:spLocks noGrp="1"/>
          </p:cNvSpPr>
          <p:nvPr>
            <p:ph type="title"/>
          </p:nvPr>
        </p:nvSpPr>
        <p:spPr>
          <a:xfrm>
            <a:off x="709433" y="636700"/>
            <a:ext cx="6748800" cy="2446800"/>
          </a:xfrm>
          <a:prstGeom prst="rect">
            <a:avLst/>
          </a:prstGeom>
        </p:spPr>
        <p:txBody>
          <a:bodyPr spcFirstLastPara="1" vert="horz" wrap="square" lIns="121900" tIns="121900" rIns="121900" bIns="121900" rtlCol="0" anchor="ctr" anchorCtr="0">
            <a:noAutofit/>
          </a:bodyPr>
          <a:lstStyle/>
          <a:p>
            <a:pPr algn="ctr"/>
            <a:r>
              <a:rPr lang="en-AU" sz="4800" dirty="0">
                <a:latin typeface="Twinkl ExtraBold" panose="02000000000000000000" pitchFamily="2" charset="0"/>
              </a:rPr>
              <a:t>We are learning about </a:t>
            </a:r>
            <a:r>
              <a:rPr lang="en-AU" sz="4800" u="sng" dirty="0">
                <a:latin typeface="Twinkl ExtraBold" panose="02000000000000000000" pitchFamily="2" charset="0"/>
              </a:rPr>
              <a:t>sex-linked inheritance</a:t>
            </a:r>
            <a:endParaRPr sz="4800" u="sng" dirty="0">
              <a:latin typeface="Twinkl ExtraBold" panose="02000000000000000000" pitchFamily="2" charset="0"/>
            </a:endParaRPr>
          </a:p>
        </p:txBody>
      </p:sp>
      <p:graphicFrame>
        <p:nvGraphicFramePr>
          <p:cNvPr id="122" name="Google Shape;122;p20"/>
          <p:cNvGraphicFramePr/>
          <p:nvPr/>
        </p:nvGraphicFramePr>
        <p:xfrm>
          <a:off x="8924600" y="5364868"/>
          <a:ext cx="3028533" cy="1174833"/>
        </p:xfrm>
        <a:graphic>
          <a:graphicData uri="http://schemas.openxmlformats.org/drawingml/2006/table">
            <a:tbl>
              <a:tblPr>
                <a:noFill/>
              </a:tblPr>
              <a:tblGrid>
                <a:gridCol w="3028533">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DECLARE THE OBJECTIVE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02433">
                <a:tc>
                  <a:txBody>
                    <a:bodyPr/>
                    <a:lstStyle/>
                    <a:p>
                      <a:pPr marL="0" lvl="0" indent="0" algn="l" rtl="0">
                        <a:spcBef>
                          <a:spcPts val="0"/>
                        </a:spcBef>
                        <a:spcAft>
                          <a:spcPts val="0"/>
                        </a:spcAft>
                        <a:buNone/>
                      </a:pPr>
                      <a:r>
                        <a:rPr lang="en-GB" sz="1500" dirty="0">
                          <a:latin typeface="Century Gothic"/>
                          <a:ea typeface="Century Gothic"/>
                          <a:cs typeface="Century Gothic"/>
                          <a:sym typeface="Century Gothic"/>
                        </a:rPr>
                        <a:t>Read the learning objective to your partner.</a:t>
                      </a:r>
                      <a:endParaRPr sz="1500" dirty="0">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 name="Google Shape;124;p20"/>
          <p:cNvGraphicFramePr/>
          <p:nvPr/>
        </p:nvGraphicFramePr>
        <p:xfrm>
          <a:off x="10137801" y="305900"/>
          <a:ext cx="1632767" cy="7010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TRACK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5" name="Google Shape;125;p20"/>
          <p:cNvGraphicFramePr/>
          <p:nvPr/>
        </p:nvGraphicFramePr>
        <p:xfrm>
          <a:off x="10137801" y="985233"/>
          <a:ext cx="1632767" cy="4724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READ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5182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6188765"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341222" y="1242727"/>
            <a:ext cx="5754778" cy="5522507"/>
          </a:xfrm>
        </p:spPr>
        <p:txBody>
          <a:bodyPr anchor="t">
            <a:normAutofit/>
          </a:bodyPr>
          <a:lstStyle/>
          <a:p>
            <a:r>
              <a:rPr lang="en-AU" u="sng" dirty="0">
                <a:solidFill>
                  <a:schemeClr val="tx1">
                    <a:lumMod val="85000"/>
                    <a:lumOff val="15000"/>
                  </a:schemeClr>
                </a:solidFill>
                <a:latin typeface="Comic Sans MS" panose="030F0702030302020204" pitchFamily="66" charset="0"/>
              </a:rPr>
              <a:t>Sex-linked genes</a:t>
            </a:r>
            <a:r>
              <a:rPr lang="en-AU" dirty="0">
                <a:solidFill>
                  <a:schemeClr val="tx1">
                    <a:lumMod val="85000"/>
                    <a:lumOff val="15000"/>
                  </a:schemeClr>
                </a:solidFill>
                <a:latin typeface="Comic Sans MS" panose="030F0702030302020204" pitchFamily="66" charset="0"/>
              </a:rPr>
              <a:t> are genes that are only present on the sex chromosomes.</a:t>
            </a:r>
          </a:p>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Most sex-linked genetic traits in humans are </a:t>
            </a:r>
            <a:r>
              <a:rPr lang="en-AU" u="sng" dirty="0">
                <a:solidFill>
                  <a:schemeClr val="tx1">
                    <a:lumMod val="85000"/>
                    <a:lumOff val="15000"/>
                  </a:schemeClr>
                </a:solidFill>
                <a:latin typeface="Comic Sans MS" panose="030F0702030302020204" pitchFamily="66" charset="0"/>
              </a:rPr>
              <a:t>carried on the X chromosome</a:t>
            </a:r>
            <a:r>
              <a:rPr lang="en-AU" dirty="0">
                <a:solidFill>
                  <a:schemeClr val="tx1">
                    <a:lumMod val="85000"/>
                    <a:lumOff val="15000"/>
                  </a:schemeClr>
                </a:solidFill>
                <a:latin typeface="Comic Sans MS" panose="030F0702030302020204" pitchFamily="66" charset="0"/>
              </a:rPr>
              <a:t>.</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When we write sex-linked inheritance, we use the X &amp; Y chromosomes </a:t>
            </a:r>
            <a:r>
              <a:rPr lang="en-AU" u="sng" dirty="0">
                <a:solidFill>
                  <a:schemeClr val="tx1">
                    <a:lumMod val="85000"/>
                    <a:lumOff val="15000"/>
                  </a:schemeClr>
                </a:solidFill>
                <a:latin typeface="Comic Sans MS" panose="030F0702030302020204" pitchFamily="66" charset="0"/>
              </a:rPr>
              <a:t>with</a:t>
            </a:r>
            <a:r>
              <a:rPr lang="en-AU" dirty="0">
                <a:solidFill>
                  <a:schemeClr val="tx1">
                    <a:lumMod val="85000"/>
                    <a:lumOff val="15000"/>
                  </a:schemeClr>
                </a:solidFill>
                <a:latin typeface="Comic Sans MS" panose="030F0702030302020204" pitchFamily="66" charset="0"/>
              </a:rPr>
              <a:t> the allele code.</a:t>
            </a:r>
            <a:endParaRPr lang="en-AU" u="sng"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x-linked inheritance, in which an X chromosome with a mutant gene,... |  Download Scientific Diagram">
            <a:extLst>
              <a:ext uri="{FF2B5EF4-FFF2-40B4-BE49-F238E27FC236}">
                <a16:creationId xmlns:a16="http://schemas.microsoft.com/office/drawing/2014/main" id="{A86A27F4-9DD2-434F-AA0B-B5DDEAD14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22231"/>
            <a:ext cx="5841567" cy="3429179"/>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1">
            <a:extLst>
              <a:ext uri="{FF2B5EF4-FFF2-40B4-BE49-F238E27FC236}">
                <a16:creationId xmlns:a16="http://schemas.microsoft.com/office/drawing/2014/main" id="{D179E950-A35A-4CF8-899B-63B7F3F9CDD4}"/>
              </a:ext>
            </a:extLst>
          </p:cNvPr>
          <p:cNvSpPr txBox="1">
            <a:spLocks/>
          </p:cNvSpPr>
          <p:nvPr/>
        </p:nvSpPr>
        <p:spPr>
          <a:xfrm>
            <a:off x="7164618" y="5136802"/>
            <a:ext cx="3958763" cy="887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solidFill>
                  <a:schemeClr val="tx1">
                    <a:lumMod val="85000"/>
                    <a:lumOff val="15000"/>
                  </a:schemeClr>
                </a:solidFill>
                <a:latin typeface="Comic Sans MS" panose="030F0702030302020204" pitchFamily="66" charset="0"/>
              </a:rPr>
              <a:t>e.g. X</a:t>
            </a:r>
            <a:r>
              <a:rPr lang="en-AU" baseline="30000" dirty="0">
                <a:solidFill>
                  <a:schemeClr val="tx1">
                    <a:lumMod val="85000"/>
                    <a:lumOff val="15000"/>
                  </a:schemeClr>
                </a:solidFill>
                <a:latin typeface="Comic Sans MS" panose="030F0702030302020204" pitchFamily="66" charset="0"/>
              </a:rPr>
              <a:t>N</a:t>
            </a:r>
            <a:r>
              <a:rPr lang="en-AU" dirty="0">
                <a:solidFill>
                  <a:schemeClr val="tx1">
                    <a:lumMod val="85000"/>
                    <a:lumOff val="15000"/>
                  </a:schemeClr>
                </a:solidFill>
                <a:latin typeface="Comic Sans MS" panose="030F0702030302020204" pitchFamily="66" charset="0"/>
              </a:rPr>
              <a:t>Y or X</a:t>
            </a:r>
            <a:r>
              <a:rPr lang="en-AU" baseline="30000" dirty="0">
                <a:solidFill>
                  <a:schemeClr val="tx1">
                    <a:lumMod val="85000"/>
                    <a:lumOff val="15000"/>
                  </a:schemeClr>
                </a:solidFill>
                <a:latin typeface="Comic Sans MS" panose="030F0702030302020204" pitchFamily="66" charset="0"/>
              </a:rPr>
              <a:t>N</a:t>
            </a:r>
            <a:r>
              <a:rPr lang="en-AU" dirty="0">
                <a:solidFill>
                  <a:schemeClr val="tx1">
                    <a:lumMod val="85000"/>
                    <a:lumOff val="15000"/>
                  </a:schemeClr>
                </a:solidFill>
                <a:latin typeface="Comic Sans MS" panose="030F0702030302020204" pitchFamily="66" charset="0"/>
              </a:rPr>
              <a:t>X</a:t>
            </a:r>
            <a:r>
              <a:rPr lang="en-AU" baseline="30000" dirty="0">
                <a:solidFill>
                  <a:schemeClr val="tx1">
                    <a:lumMod val="85000"/>
                    <a:lumOff val="15000"/>
                  </a:schemeClr>
                </a:solidFill>
                <a:latin typeface="Comic Sans MS" panose="030F0702030302020204" pitchFamily="66" charset="0"/>
              </a:rPr>
              <a:t>N</a:t>
            </a:r>
            <a:r>
              <a:rPr lang="en-AU" dirty="0">
                <a:solidFill>
                  <a:schemeClr val="tx1">
                    <a:lumMod val="85000"/>
                    <a:lumOff val="15000"/>
                  </a:schemeClr>
                </a:solidFill>
                <a:latin typeface="Comic Sans MS" panose="030F0702030302020204" pitchFamily="66" charset="0"/>
              </a:rPr>
              <a:t> </a:t>
            </a:r>
          </a:p>
        </p:txBody>
      </p:sp>
    </p:spTree>
    <p:extLst>
      <p:ext uri="{BB962C8B-B14F-4D97-AF65-F5344CB8AC3E}">
        <p14:creationId xmlns:p14="http://schemas.microsoft.com/office/powerpoint/2010/main" val="4248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colour-blindness</a:t>
            </a:r>
          </a:p>
        </p:txBody>
      </p:sp>
      <p:sp>
        <p:nvSpPr>
          <p:cNvPr id="2" name="Content Placeholder 1">
            <a:extLst>
              <a:ext uri="{FF2B5EF4-FFF2-40B4-BE49-F238E27FC236}">
                <a16:creationId xmlns:a16="http://schemas.microsoft.com/office/drawing/2014/main" id="{7FA85CDD-2C13-4F21-AE6E-20CE3EC21DC8}"/>
              </a:ext>
            </a:extLst>
          </p:cNvPr>
          <p:cNvSpPr>
            <a:spLocks noGrp="1"/>
          </p:cNvSpPr>
          <p:nvPr>
            <p:ph idx="1"/>
          </p:nvPr>
        </p:nvSpPr>
        <p:spPr>
          <a:xfrm>
            <a:off x="170611" y="921027"/>
            <a:ext cx="5754778" cy="5658678"/>
          </a:xfrm>
        </p:spPr>
        <p:txBody>
          <a:bodyPr anchor="t">
            <a:normAutofit/>
          </a:bodyPr>
          <a:lstStyle/>
          <a:p>
            <a:r>
              <a:rPr lang="en-AU" u="sng" dirty="0">
                <a:solidFill>
                  <a:srgbClr val="C00000"/>
                </a:solidFill>
                <a:latin typeface="Comic Sans MS" panose="030F0702030302020204" pitchFamily="66" charset="0"/>
              </a:rPr>
              <a:t>Colour-blindness</a:t>
            </a:r>
            <a:r>
              <a:rPr lang="en-AU" dirty="0">
                <a:solidFill>
                  <a:srgbClr val="C00000"/>
                </a:solidFill>
                <a:latin typeface="Comic Sans MS" panose="030F0702030302020204" pitchFamily="66" charset="0"/>
              </a:rPr>
              <a:t> is an example of a sex-linked trait</a:t>
            </a:r>
          </a:p>
          <a:p>
            <a:endParaRPr lang="en-AU" u="sng"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Normal vision (N) is dominant to red-green colour-blindness (n).</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So, for females who a heterozygous (</a:t>
            </a:r>
            <a:r>
              <a:rPr lang="en-AU" dirty="0" err="1">
                <a:solidFill>
                  <a:schemeClr val="tx1">
                    <a:lumMod val="85000"/>
                    <a:lumOff val="15000"/>
                  </a:schemeClr>
                </a:solidFill>
                <a:latin typeface="Comic Sans MS" panose="030F0702030302020204" pitchFamily="66" charset="0"/>
              </a:rPr>
              <a:t>X</a:t>
            </a:r>
            <a:r>
              <a:rPr lang="en-AU" baseline="30000" dirty="0" err="1">
                <a:solidFill>
                  <a:schemeClr val="tx1">
                    <a:lumMod val="85000"/>
                    <a:lumOff val="15000"/>
                  </a:schemeClr>
                </a:solidFill>
                <a:latin typeface="Comic Sans MS" panose="030F0702030302020204" pitchFamily="66" charset="0"/>
              </a:rPr>
              <a:t>N</a:t>
            </a:r>
            <a:r>
              <a:rPr lang="en-AU" dirty="0" err="1">
                <a:solidFill>
                  <a:schemeClr val="tx1">
                    <a:lumMod val="85000"/>
                    <a:lumOff val="15000"/>
                  </a:schemeClr>
                </a:solidFill>
                <a:latin typeface="Comic Sans MS" panose="030F0702030302020204" pitchFamily="66" charset="0"/>
              </a:rPr>
              <a:t>X</a:t>
            </a:r>
            <a:r>
              <a:rPr lang="en-AU" baseline="30000" dirty="0" err="1">
                <a:solidFill>
                  <a:schemeClr val="tx1">
                    <a:lumMod val="85000"/>
                    <a:lumOff val="15000"/>
                  </a:schemeClr>
                </a:solidFill>
                <a:latin typeface="Comic Sans MS" panose="030F0702030302020204" pitchFamily="66" charset="0"/>
              </a:rPr>
              <a:t>n</a:t>
            </a:r>
            <a:r>
              <a:rPr lang="en-AU" dirty="0">
                <a:solidFill>
                  <a:schemeClr val="tx1">
                    <a:lumMod val="85000"/>
                    <a:lumOff val="15000"/>
                  </a:schemeClr>
                </a:solidFill>
                <a:latin typeface="Comic Sans MS" panose="030F0702030302020204" pitchFamily="66" charset="0"/>
              </a:rPr>
              <a:t>), they still have normal vision.</a:t>
            </a:r>
          </a:p>
          <a:p>
            <a:endParaRPr lang="en-AU" dirty="0">
              <a:solidFill>
                <a:schemeClr val="tx1">
                  <a:lumMod val="85000"/>
                  <a:lumOff val="15000"/>
                </a:schemeClr>
              </a:solidFill>
              <a:latin typeface="Comic Sans MS" panose="030F0702030302020204" pitchFamily="66" charset="0"/>
            </a:endParaRPr>
          </a:p>
          <a:p>
            <a:r>
              <a:rPr lang="en-AU" dirty="0">
                <a:solidFill>
                  <a:schemeClr val="tx1">
                    <a:lumMod val="85000"/>
                    <a:lumOff val="15000"/>
                  </a:schemeClr>
                </a:solidFill>
                <a:latin typeface="Comic Sans MS" panose="030F0702030302020204" pitchFamily="66" charset="0"/>
              </a:rPr>
              <a:t>However, these females are </a:t>
            </a:r>
            <a:r>
              <a:rPr lang="en-AU" u="sng" dirty="0">
                <a:solidFill>
                  <a:schemeClr val="tx1">
                    <a:lumMod val="85000"/>
                    <a:lumOff val="15000"/>
                  </a:schemeClr>
                </a:solidFill>
                <a:latin typeface="Comic Sans MS" panose="030F0702030302020204" pitchFamily="66" charset="0"/>
              </a:rPr>
              <a:t>carries</a:t>
            </a:r>
            <a:r>
              <a:rPr lang="en-AU" dirty="0">
                <a:solidFill>
                  <a:schemeClr val="tx1">
                    <a:lumMod val="85000"/>
                    <a:lumOff val="15000"/>
                  </a:schemeClr>
                </a:solidFill>
                <a:latin typeface="Comic Sans MS" panose="030F0702030302020204" pitchFamily="66" charset="0"/>
              </a:rPr>
              <a:t> for the allele.</a:t>
            </a:r>
          </a:p>
          <a:p>
            <a:endParaRPr lang="en-AU" dirty="0">
              <a:solidFill>
                <a:schemeClr val="tx1">
                  <a:lumMod val="85000"/>
                  <a:lumOff val="15000"/>
                </a:schemeClr>
              </a:solidFill>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
            <a:extLst>
              <a:ext uri="{FF2B5EF4-FFF2-40B4-BE49-F238E27FC236}">
                <a16:creationId xmlns:a16="http://schemas.microsoft.com/office/drawing/2014/main" id="{A252D3AB-E870-412F-81F7-D9904B560C5C}"/>
              </a:ext>
            </a:extLst>
          </p:cNvPr>
          <p:cNvSpPr txBox="1">
            <a:spLocks/>
          </p:cNvSpPr>
          <p:nvPr/>
        </p:nvSpPr>
        <p:spPr>
          <a:xfrm>
            <a:off x="5925389" y="921027"/>
            <a:ext cx="5754778" cy="56586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u="sng" dirty="0">
                <a:solidFill>
                  <a:srgbClr val="C00000"/>
                </a:solidFill>
                <a:latin typeface="Comic Sans MS" panose="030F0702030302020204" pitchFamily="66" charset="0"/>
              </a:rPr>
              <a:t>A carrier:</a:t>
            </a:r>
            <a:r>
              <a:rPr lang="en-AU" dirty="0">
                <a:solidFill>
                  <a:srgbClr val="C00000"/>
                </a:solidFill>
                <a:latin typeface="Comic Sans MS" panose="030F0702030302020204" pitchFamily="66" charset="0"/>
              </a:rPr>
              <a:t> is a heterozygous female who has the recessive X gene, and can pass it on to the next generation.</a:t>
            </a:r>
            <a:endParaRPr lang="en-AU" dirty="0">
              <a:latin typeface="Comic Sans MS" panose="030F0702030302020204" pitchFamily="66" charset="0"/>
            </a:endParaRPr>
          </a:p>
          <a:p>
            <a:endParaRPr lang="en-AU" dirty="0">
              <a:solidFill>
                <a:schemeClr val="tx1">
                  <a:lumMod val="85000"/>
                  <a:lumOff val="15000"/>
                </a:schemeClr>
              </a:solidFill>
              <a:latin typeface="Comic Sans MS" panose="030F0702030302020204" pitchFamily="66" charset="0"/>
            </a:endParaRPr>
          </a:p>
          <a:p>
            <a:r>
              <a:rPr lang="en-AU" dirty="0">
                <a:solidFill>
                  <a:srgbClr val="C00000"/>
                </a:solidFill>
                <a:latin typeface="Comic Sans MS" panose="030F0702030302020204" pitchFamily="66" charset="0"/>
              </a:rPr>
              <a:t>The Y chromosome </a:t>
            </a:r>
            <a:r>
              <a:rPr lang="en-AU" u="sng" dirty="0">
                <a:solidFill>
                  <a:srgbClr val="C00000"/>
                </a:solidFill>
                <a:latin typeface="Comic Sans MS" panose="030F0702030302020204" pitchFamily="66" charset="0"/>
              </a:rPr>
              <a:t>doesn’t</a:t>
            </a:r>
            <a:r>
              <a:rPr lang="en-AU" dirty="0">
                <a:solidFill>
                  <a:srgbClr val="C00000"/>
                </a:solidFill>
                <a:latin typeface="Comic Sans MS" panose="030F0702030302020204" pitchFamily="66" charset="0"/>
              </a:rPr>
              <a:t> carry the colour-blindness gene. Which means the only possible genotypes are X</a:t>
            </a:r>
            <a:r>
              <a:rPr lang="en-AU" baseline="30000" dirty="0">
                <a:solidFill>
                  <a:srgbClr val="C00000"/>
                </a:solidFill>
                <a:latin typeface="Comic Sans MS" panose="030F0702030302020204" pitchFamily="66" charset="0"/>
              </a:rPr>
              <a:t>N</a:t>
            </a:r>
            <a:r>
              <a:rPr lang="en-AU" dirty="0">
                <a:solidFill>
                  <a:srgbClr val="C00000"/>
                </a:solidFill>
                <a:latin typeface="Comic Sans MS" panose="030F0702030302020204" pitchFamily="66" charset="0"/>
              </a:rPr>
              <a:t>Y or </a:t>
            </a:r>
            <a:r>
              <a:rPr lang="en-AU" dirty="0" err="1">
                <a:solidFill>
                  <a:srgbClr val="C00000"/>
                </a:solidFill>
                <a:latin typeface="Comic Sans MS" panose="030F0702030302020204" pitchFamily="66" charset="0"/>
              </a:rPr>
              <a:t>X</a:t>
            </a:r>
            <a:r>
              <a:rPr lang="en-AU" baseline="30000" dirty="0" err="1">
                <a:solidFill>
                  <a:srgbClr val="C00000"/>
                </a:solidFill>
                <a:latin typeface="Comic Sans MS" panose="030F0702030302020204" pitchFamily="66" charset="0"/>
              </a:rPr>
              <a:t>n</a:t>
            </a:r>
            <a:r>
              <a:rPr lang="en-AU" dirty="0" err="1">
                <a:solidFill>
                  <a:srgbClr val="C00000"/>
                </a:solidFill>
                <a:latin typeface="Comic Sans MS" panose="030F0702030302020204" pitchFamily="66" charset="0"/>
              </a:rPr>
              <a:t>Y</a:t>
            </a:r>
            <a:r>
              <a:rPr lang="en-AU" dirty="0">
                <a:solidFill>
                  <a:srgbClr val="C00000"/>
                </a:solidFill>
                <a:latin typeface="Comic Sans MS" panose="030F0702030302020204" pitchFamily="66" charset="0"/>
              </a:rPr>
              <a:t>.</a:t>
            </a:r>
          </a:p>
          <a:p>
            <a:endParaRPr lang="en-AU" dirty="0">
              <a:solidFill>
                <a:srgbClr val="C00000"/>
              </a:solidFill>
              <a:latin typeface="Comic Sans MS" panose="030F0702030302020204" pitchFamily="66" charset="0"/>
            </a:endParaRPr>
          </a:p>
          <a:p>
            <a:r>
              <a:rPr lang="en-AU" dirty="0">
                <a:latin typeface="Comic Sans MS" panose="030F0702030302020204" pitchFamily="66" charset="0"/>
              </a:rPr>
              <a:t>What does it mean for the </a:t>
            </a:r>
            <a:r>
              <a:rPr lang="en-AU" dirty="0" err="1">
                <a:latin typeface="Comic Sans MS" panose="030F0702030302020204" pitchFamily="66" charset="0"/>
              </a:rPr>
              <a:t>X</a:t>
            </a:r>
            <a:r>
              <a:rPr lang="en-AU" baseline="30000" dirty="0" err="1">
                <a:latin typeface="Comic Sans MS" panose="030F0702030302020204" pitchFamily="66" charset="0"/>
              </a:rPr>
              <a:t>n</a:t>
            </a:r>
            <a:r>
              <a:rPr lang="en-AU" dirty="0" err="1">
                <a:latin typeface="Comic Sans MS" panose="030F0702030302020204" pitchFamily="66" charset="0"/>
              </a:rPr>
              <a:t>Y</a:t>
            </a:r>
            <a:r>
              <a:rPr lang="en-AU" dirty="0">
                <a:latin typeface="Comic Sans MS" panose="030F0702030302020204" pitchFamily="66" charset="0"/>
              </a:rPr>
              <a:t> male?</a:t>
            </a:r>
          </a:p>
        </p:txBody>
      </p:sp>
      <p:grpSp>
        <p:nvGrpSpPr>
          <p:cNvPr id="7" name="Group 6">
            <a:extLst>
              <a:ext uri="{FF2B5EF4-FFF2-40B4-BE49-F238E27FC236}">
                <a16:creationId xmlns:a16="http://schemas.microsoft.com/office/drawing/2014/main" id="{CCBFD1CF-B407-4342-81E2-F02D082299EA}"/>
              </a:ext>
            </a:extLst>
          </p:cNvPr>
          <p:cNvGrpSpPr/>
          <p:nvPr/>
        </p:nvGrpSpPr>
        <p:grpSpPr>
          <a:xfrm>
            <a:off x="8498506" y="4113588"/>
            <a:ext cx="2255371" cy="903764"/>
            <a:chOff x="8481391" y="4118810"/>
            <a:chExt cx="2255371" cy="903764"/>
          </a:xfrm>
        </p:grpSpPr>
        <p:sp>
          <p:nvSpPr>
            <p:cNvPr id="3" name="Oval 2">
              <a:extLst>
                <a:ext uri="{FF2B5EF4-FFF2-40B4-BE49-F238E27FC236}">
                  <a16:creationId xmlns:a16="http://schemas.microsoft.com/office/drawing/2014/main" id="{BD88B9FC-EB8F-4903-8BBC-758A08DE0BDF}"/>
                </a:ext>
              </a:extLst>
            </p:cNvPr>
            <p:cNvSpPr/>
            <p:nvPr/>
          </p:nvSpPr>
          <p:spPr>
            <a:xfrm>
              <a:off x="9782606" y="4118810"/>
              <a:ext cx="954156" cy="70236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 name="Straight Arrow Connector 4">
              <a:extLst>
                <a:ext uri="{FF2B5EF4-FFF2-40B4-BE49-F238E27FC236}">
                  <a16:creationId xmlns:a16="http://schemas.microsoft.com/office/drawing/2014/main" id="{46A2F156-364D-4113-84B5-F550F697FC55}"/>
                </a:ext>
              </a:extLst>
            </p:cNvPr>
            <p:cNvCxnSpPr>
              <a:cxnSpLocks/>
            </p:cNvCxnSpPr>
            <p:nvPr/>
          </p:nvCxnSpPr>
          <p:spPr>
            <a:xfrm flipV="1">
              <a:off x="8481391" y="4691270"/>
              <a:ext cx="1245705" cy="3313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653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fontScale="90000"/>
          </a:bodyPr>
          <a:lstStyle/>
          <a:p>
            <a:r>
              <a:rPr lang="en-AU" sz="4000" b="1" dirty="0">
                <a:solidFill>
                  <a:schemeClr val="tx1">
                    <a:lumMod val="85000"/>
                    <a:lumOff val="15000"/>
                  </a:schemeClr>
                </a:solidFill>
                <a:latin typeface="Comic Sans MS" panose="030F0702030302020204" pitchFamily="66" charset="0"/>
              </a:rPr>
              <a:t>Sex-linked Inheritance – Fruit fly eye-colour</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1378CEEE-8452-410E-8624-62DD3D5579BA}"/>
              </a:ext>
            </a:extLst>
          </p:cNvPr>
          <p:cNvPicPr>
            <a:picLocks noGrp="1" noChangeAspect="1"/>
          </p:cNvPicPr>
          <p:nvPr>
            <p:ph idx="1"/>
          </p:nvPr>
        </p:nvPicPr>
        <p:blipFill>
          <a:blip r:embed="rId3"/>
          <a:stretch>
            <a:fillRect/>
          </a:stretch>
        </p:blipFill>
        <p:spPr>
          <a:xfrm>
            <a:off x="548113" y="890725"/>
            <a:ext cx="11095773" cy="5864087"/>
          </a:xfrm>
        </p:spPr>
      </p:pic>
      <p:sp>
        <p:nvSpPr>
          <p:cNvPr id="10" name="Rectangle 9">
            <a:extLst>
              <a:ext uri="{FF2B5EF4-FFF2-40B4-BE49-F238E27FC236}">
                <a16:creationId xmlns:a16="http://schemas.microsoft.com/office/drawing/2014/main" id="{D4B78C15-D63D-4D76-9F15-B8148F49FC9B}"/>
              </a:ext>
            </a:extLst>
          </p:cNvPr>
          <p:cNvSpPr/>
          <p:nvPr/>
        </p:nvSpPr>
        <p:spPr>
          <a:xfrm>
            <a:off x="702365" y="4359965"/>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91AD36D0-577E-4772-A88D-983405531CEF}"/>
              </a:ext>
            </a:extLst>
          </p:cNvPr>
          <p:cNvSpPr/>
          <p:nvPr/>
        </p:nvSpPr>
        <p:spPr>
          <a:xfrm>
            <a:off x="4261607" y="4459575"/>
            <a:ext cx="7824373" cy="229523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latin typeface="Comic Sans MS" panose="030F0702030302020204" pitchFamily="66" charset="0"/>
              </a:rPr>
              <a:t>In fruit flies the red eye colour is dominant to the white. </a:t>
            </a:r>
          </a:p>
          <a:p>
            <a:pPr algn="ctr"/>
            <a:r>
              <a:rPr lang="en-AU" sz="2800" dirty="0">
                <a:solidFill>
                  <a:schemeClr val="tx1"/>
                </a:solidFill>
                <a:latin typeface="Comic Sans MS" panose="030F0702030302020204" pitchFamily="66" charset="0"/>
              </a:rPr>
              <a:t>Write out the possible genotypes for the different fly phenotypes.</a:t>
            </a:r>
          </a:p>
        </p:txBody>
      </p:sp>
      <p:sp>
        <p:nvSpPr>
          <p:cNvPr id="2" name="Oval 1">
            <a:extLst>
              <a:ext uri="{FF2B5EF4-FFF2-40B4-BE49-F238E27FC236}">
                <a16:creationId xmlns:a16="http://schemas.microsoft.com/office/drawing/2014/main" id="{99469370-BF93-4026-A10F-B7EA9F7CF2C8}"/>
              </a:ext>
            </a:extLst>
          </p:cNvPr>
          <p:cNvSpPr/>
          <p:nvPr/>
        </p:nvSpPr>
        <p:spPr>
          <a:xfrm>
            <a:off x="2427351" y="3042243"/>
            <a:ext cx="570452" cy="56206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75688C20-0713-4B87-942F-AF7D6E68DB7D}"/>
              </a:ext>
            </a:extLst>
          </p:cNvPr>
          <p:cNvSpPr/>
          <p:nvPr/>
        </p:nvSpPr>
        <p:spPr>
          <a:xfrm>
            <a:off x="5141235" y="3019838"/>
            <a:ext cx="570452" cy="56206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Content Placeholder 5">
            <a:extLst>
              <a:ext uri="{FF2B5EF4-FFF2-40B4-BE49-F238E27FC236}">
                <a16:creationId xmlns:a16="http://schemas.microsoft.com/office/drawing/2014/main" id="{E76AAA8B-28FE-45B5-9059-67BCC91F759C}"/>
              </a:ext>
            </a:extLst>
          </p:cNvPr>
          <p:cNvPicPr>
            <a:picLocks noChangeAspect="1"/>
          </p:cNvPicPr>
          <p:nvPr/>
        </p:nvPicPr>
        <p:blipFill rotWithShape="1">
          <a:blip r:embed="rId3"/>
          <a:srcRect t="70478" r="75391"/>
          <a:stretch/>
        </p:blipFill>
        <p:spPr>
          <a:xfrm>
            <a:off x="512513" y="4377867"/>
            <a:ext cx="3749092" cy="2376945"/>
          </a:xfrm>
          <a:prstGeom prst="rect">
            <a:avLst/>
          </a:prstGeom>
        </p:spPr>
      </p:pic>
      <p:grpSp>
        <p:nvGrpSpPr>
          <p:cNvPr id="29" name="Group 28">
            <a:extLst>
              <a:ext uri="{FF2B5EF4-FFF2-40B4-BE49-F238E27FC236}">
                <a16:creationId xmlns:a16="http://schemas.microsoft.com/office/drawing/2014/main" id="{88FF9990-2191-41A3-99D8-335A9E9591E2}"/>
              </a:ext>
            </a:extLst>
          </p:cNvPr>
          <p:cNvGrpSpPr/>
          <p:nvPr/>
        </p:nvGrpSpPr>
        <p:grpSpPr>
          <a:xfrm>
            <a:off x="1041511" y="3627058"/>
            <a:ext cx="3398572" cy="2356562"/>
            <a:chOff x="1041511" y="3627058"/>
            <a:chExt cx="3398572" cy="2356562"/>
          </a:xfrm>
        </p:grpSpPr>
        <p:grpSp>
          <p:nvGrpSpPr>
            <p:cNvPr id="8" name="Group 7">
              <a:extLst>
                <a:ext uri="{FF2B5EF4-FFF2-40B4-BE49-F238E27FC236}">
                  <a16:creationId xmlns:a16="http://schemas.microsoft.com/office/drawing/2014/main" id="{27E5F2AF-4899-4135-8A72-6B927683FCC9}"/>
                </a:ext>
              </a:extLst>
            </p:cNvPr>
            <p:cNvGrpSpPr/>
            <p:nvPr/>
          </p:nvGrpSpPr>
          <p:grpSpPr>
            <a:xfrm>
              <a:off x="1041511" y="3854880"/>
              <a:ext cx="3398572" cy="2128740"/>
              <a:chOff x="1041511" y="3854880"/>
              <a:chExt cx="3398572" cy="2128740"/>
            </a:xfrm>
          </p:grpSpPr>
          <p:sp>
            <p:nvSpPr>
              <p:cNvPr id="5" name="Rectangle 4">
                <a:extLst>
                  <a:ext uri="{FF2B5EF4-FFF2-40B4-BE49-F238E27FC236}">
                    <a16:creationId xmlns:a16="http://schemas.microsoft.com/office/drawing/2014/main" id="{6A606B2D-6A92-415F-BA61-DA3B3E5E62EC}"/>
                  </a:ext>
                </a:extLst>
              </p:cNvPr>
              <p:cNvSpPr/>
              <p:nvPr/>
            </p:nvSpPr>
            <p:spPr>
              <a:xfrm>
                <a:off x="1041511" y="3854880"/>
                <a:ext cx="2061547" cy="2012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2800" dirty="0">
                    <a:solidFill>
                      <a:schemeClr val="tx1"/>
                    </a:solidFill>
                  </a:rPr>
                  <a:t>&gt;&gt;</a:t>
                </a:r>
              </a:p>
              <a:p>
                <a:pPr algn="ctr"/>
                <a:r>
                  <a:rPr lang="en-AU" sz="2800" dirty="0">
                    <a:solidFill>
                      <a:schemeClr val="tx1"/>
                    </a:solidFill>
                  </a:rPr>
                  <a:t>Female</a:t>
                </a:r>
              </a:p>
              <a:p>
                <a:pPr algn="ctr"/>
                <a:r>
                  <a:rPr lang="en-AU" sz="2800" dirty="0">
                    <a:solidFill>
                      <a:schemeClr val="tx1"/>
                    </a:solidFill>
                  </a:rPr>
                  <a:t>(the girl is “standing up”)</a:t>
                </a:r>
              </a:p>
            </p:txBody>
          </p:sp>
          <p:pic>
            <p:nvPicPr>
              <p:cNvPr id="18" name="Picture 4" descr="4,085 Female Symbol Stock Photos, Pictures &amp;amp; Royalty-Free Images - iStock">
                <a:extLst>
                  <a:ext uri="{FF2B5EF4-FFF2-40B4-BE49-F238E27FC236}">
                    <a16:creationId xmlns:a16="http://schemas.microsoft.com/office/drawing/2014/main" id="{D06EB63C-77D1-443B-9686-4A37D9A12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498" b="7778"/>
              <a:stretch/>
            </p:blipFill>
            <p:spPr bwMode="auto">
              <a:xfrm>
                <a:off x="3094791" y="3854881"/>
                <a:ext cx="1345292" cy="212873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78A8CA7C-ACDD-4E59-A8D5-71CC4AF4A131}"/>
                </a:ext>
              </a:extLst>
            </p:cNvPr>
            <p:cNvCxnSpPr>
              <a:cxnSpLocks/>
            </p:cNvCxnSpPr>
            <p:nvPr/>
          </p:nvCxnSpPr>
          <p:spPr>
            <a:xfrm flipH="1" flipV="1">
              <a:off x="2906258" y="3627058"/>
              <a:ext cx="306726" cy="3805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1912977-D4C6-41EA-A56F-06A5B00A2471}"/>
              </a:ext>
            </a:extLst>
          </p:cNvPr>
          <p:cNvGrpSpPr/>
          <p:nvPr/>
        </p:nvGrpSpPr>
        <p:grpSpPr>
          <a:xfrm>
            <a:off x="4440084" y="3604305"/>
            <a:ext cx="3638514" cy="2379315"/>
            <a:chOff x="4440084" y="3604305"/>
            <a:chExt cx="3638514" cy="2379315"/>
          </a:xfrm>
        </p:grpSpPr>
        <p:grpSp>
          <p:nvGrpSpPr>
            <p:cNvPr id="15" name="Group 14">
              <a:extLst>
                <a:ext uri="{FF2B5EF4-FFF2-40B4-BE49-F238E27FC236}">
                  <a16:creationId xmlns:a16="http://schemas.microsoft.com/office/drawing/2014/main" id="{F173A6A2-7C5D-45FA-B522-F61792E2A2D6}"/>
                </a:ext>
              </a:extLst>
            </p:cNvPr>
            <p:cNvGrpSpPr/>
            <p:nvPr/>
          </p:nvGrpSpPr>
          <p:grpSpPr>
            <a:xfrm>
              <a:off x="4440084" y="3854881"/>
              <a:ext cx="3638514" cy="2128739"/>
              <a:chOff x="4440084" y="3854881"/>
              <a:chExt cx="3638514" cy="2128739"/>
            </a:xfrm>
          </p:grpSpPr>
          <p:pic>
            <p:nvPicPr>
              <p:cNvPr id="1028" name="Picture 4" descr="4,085 Female Symbol Stock Photos, Pictures &amp;amp; Royalty-Free Images - iStock">
                <a:extLst>
                  <a:ext uri="{FF2B5EF4-FFF2-40B4-BE49-F238E27FC236}">
                    <a16:creationId xmlns:a16="http://schemas.microsoft.com/office/drawing/2014/main" id="{27F57696-3722-4737-B358-688E5F4BDE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543" b="7778"/>
              <a:stretch/>
            </p:blipFill>
            <p:spPr bwMode="auto">
              <a:xfrm>
                <a:off x="4440084" y="3854881"/>
                <a:ext cx="1525329" cy="212873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646A60F-8D5F-4CA3-B9E2-43FF5054CC16}"/>
                  </a:ext>
                </a:extLst>
              </p:cNvPr>
              <p:cNvSpPr/>
              <p:nvPr/>
            </p:nvSpPr>
            <p:spPr>
              <a:xfrm>
                <a:off x="5965413" y="3854881"/>
                <a:ext cx="2113185" cy="2112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dirty="0">
                    <a:solidFill>
                      <a:schemeClr val="tx1"/>
                    </a:solidFill>
                  </a:rPr>
                  <a:t>&lt;&lt;</a:t>
                </a:r>
              </a:p>
              <a:p>
                <a:pPr algn="ctr"/>
                <a:r>
                  <a:rPr lang="en-AU" sz="2800" dirty="0">
                    <a:solidFill>
                      <a:schemeClr val="tx1"/>
                    </a:solidFill>
                  </a:rPr>
                  <a:t>Male</a:t>
                </a:r>
              </a:p>
              <a:p>
                <a:pPr algn="ctr"/>
                <a:r>
                  <a:rPr lang="en-AU" sz="2800" dirty="0">
                    <a:solidFill>
                      <a:schemeClr val="tx1"/>
                    </a:solidFill>
                  </a:rPr>
                  <a:t>(the boy is “waving around”)</a:t>
                </a:r>
              </a:p>
            </p:txBody>
          </p:sp>
        </p:grpSp>
        <p:cxnSp>
          <p:nvCxnSpPr>
            <p:cNvPr id="26" name="Straight Arrow Connector 25">
              <a:extLst>
                <a:ext uri="{FF2B5EF4-FFF2-40B4-BE49-F238E27FC236}">
                  <a16:creationId xmlns:a16="http://schemas.microsoft.com/office/drawing/2014/main" id="{E7C2C066-84B4-4570-8278-B485B19CA407}"/>
                </a:ext>
              </a:extLst>
            </p:cNvPr>
            <p:cNvCxnSpPr>
              <a:cxnSpLocks/>
            </p:cNvCxnSpPr>
            <p:nvPr/>
          </p:nvCxnSpPr>
          <p:spPr>
            <a:xfrm flipV="1">
              <a:off x="5033155" y="3604305"/>
              <a:ext cx="277133" cy="4826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13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Inheritance</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5" y="1060174"/>
            <a:ext cx="8251116" cy="5684492"/>
          </a:xfrm>
        </p:spPr>
        <p:txBody>
          <a:bodyPr>
            <a:normAutofit/>
          </a:bodyPr>
          <a:lstStyle/>
          <a:p>
            <a:r>
              <a:rPr lang="en-AU" dirty="0"/>
              <a:t>For example, the version of a gene on one chromosome may code for </a:t>
            </a:r>
            <a:r>
              <a:rPr lang="en-AU" b="1" dirty="0"/>
              <a:t>brown</a:t>
            </a:r>
            <a:r>
              <a:rPr lang="en-AU" dirty="0"/>
              <a:t> eyes, whereas the version of the gene on the other chromosome may code for </a:t>
            </a:r>
            <a:r>
              <a:rPr lang="en-AU" b="1" dirty="0"/>
              <a:t>blue</a:t>
            </a:r>
            <a:r>
              <a:rPr lang="en-AU" dirty="0"/>
              <a:t> eyes or even </a:t>
            </a:r>
            <a:r>
              <a:rPr lang="en-AU" b="1" dirty="0"/>
              <a:t>green</a:t>
            </a:r>
            <a:r>
              <a:rPr lang="en-AU" dirty="0"/>
              <a:t> eyes.</a:t>
            </a:r>
          </a:p>
          <a:p>
            <a:endParaRPr lang="en-AU" sz="2800" dirty="0"/>
          </a:p>
          <a:p>
            <a:pPr marL="0" indent="0">
              <a:buNone/>
            </a:pPr>
            <a:r>
              <a:rPr lang="en-AU" b="1" u="sng" dirty="0"/>
              <a:t>HOMOZYGOUS ALLELES:</a:t>
            </a:r>
            <a:endParaRPr lang="en-AU" dirty="0"/>
          </a:p>
          <a:p>
            <a:pPr marL="0" indent="0">
              <a:buNone/>
            </a:pPr>
            <a:r>
              <a:rPr lang="en-AU" dirty="0"/>
              <a:t> If the alleles for a characteristic in a homologous pair are the same, the organism is said to be </a:t>
            </a:r>
            <a:r>
              <a:rPr lang="en-AU" b="1" dirty="0"/>
              <a:t>homozygous</a:t>
            </a:r>
            <a:r>
              <a:rPr lang="en-AU" dirty="0"/>
              <a:t> for that characteristic.</a:t>
            </a:r>
          </a:p>
          <a:p>
            <a:pPr marL="0" indent="0">
              <a:buNone/>
            </a:pPr>
            <a:endParaRPr lang="en-AU" sz="2800" dirty="0"/>
          </a:p>
          <a:p>
            <a:pPr marL="0" indent="0">
              <a:buNone/>
            </a:pPr>
            <a:r>
              <a:rPr lang="en-AU" dirty="0"/>
              <a:t>What colour eyes will these homozygous </a:t>
            </a:r>
          </a:p>
          <a:p>
            <a:pPr marL="0" indent="0">
              <a:buNone/>
            </a:pPr>
            <a:r>
              <a:rPr lang="en-AU" dirty="0"/>
              <a:t>pairs of alleles produce? &gt;&gt;</a:t>
            </a:r>
            <a:endParaRPr lang="en-AU" sz="2800" dirty="0"/>
          </a:p>
        </p:txBody>
      </p:sp>
      <p:grpSp>
        <p:nvGrpSpPr>
          <p:cNvPr id="29" name="Group 28">
            <a:extLst>
              <a:ext uri="{FF2B5EF4-FFF2-40B4-BE49-F238E27FC236}">
                <a16:creationId xmlns:a16="http://schemas.microsoft.com/office/drawing/2014/main" id="{155CAB00-B0BA-4369-A997-434B548F7590}"/>
              </a:ext>
            </a:extLst>
          </p:cNvPr>
          <p:cNvGrpSpPr/>
          <p:nvPr/>
        </p:nvGrpSpPr>
        <p:grpSpPr>
          <a:xfrm>
            <a:off x="6657253" y="2870200"/>
            <a:ext cx="6096000" cy="3874466"/>
            <a:chOff x="365125" y="2951163"/>
            <a:chExt cx="4141788" cy="2454275"/>
          </a:xfrm>
        </p:grpSpPr>
        <p:pic>
          <p:nvPicPr>
            <p:cNvPr id="30" name="Picture 5">
              <a:extLst>
                <a:ext uri="{FF2B5EF4-FFF2-40B4-BE49-F238E27FC236}">
                  <a16:creationId xmlns:a16="http://schemas.microsoft.com/office/drawing/2014/main" id="{739F3C8C-FA7B-4104-81CC-0CDD0399C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425" y="2951163"/>
              <a:ext cx="465138" cy="24542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E2946DB3-12FD-46B9-B0A4-0CA89318B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2951163"/>
              <a:ext cx="465138" cy="245427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63">
              <a:extLst>
                <a:ext uri="{FF2B5EF4-FFF2-40B4-BE49-F238E27FC236}">
                  <a16:creationId xmlns:a16="http://schemas.microsoft.com/office/drawing/2014/main" id="{E2845720-4A77-4F50-A14E-2942FBA46770}"/>
                </a:ext>
              </a:extLst>
            </p:cNvPr>
            <p:cNvGrpSpPr>
              <a:grpSpLocks/>
            </p:cNvGrpSpPr>
            <p:nvPr/>
          </p:nvGrpSpPr>
          <p:grpSpPr bwMode="auto">
            <a:xfrm>
              <a:off x="365125" y="3292475"/>
              <a:ext cx="1709738" cy="1247775"/>
              <a:chOff x="230" y="2074"/>
              <a:chExt cx="1077" cy="786"/>
            </a:xfrm>
          </p:grpSpPr>
          <p:sp>
            <p:nvSpPr>
              <p:cNvPr id="36" name="Text Box 20">
                <a:extLst>
                  <a:ext uri="{FF2B5EF4-FFF2-40B4-BE49-F238E27FC236}">
                    <a16:creationId xmlns:a16="http://schemas.microsoft.com/office/drawing/2014/main" id="{2AB561EB-2AAB-4AA9-A04B-114F1DC03A8F}"/>
                  </a:ext>
                </a:extLst>
              </p:cNvPr>
              <p:cNvSpPr txBox="1">
                <a:spLocks noChangeArrowheads="1"/>
              </p:cNvSpPr>
              <p:nvPr/>
            </p:nvSpPr>
            <p:spPr bwMode="auto">
              <a:xfrm>
                <a:off x="230" y="2528"/>
                <a:ext cx="980"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400" b="1">
                    <a:solidFill>
                      <a:srgbClr val="663300"/>
                    </a:solidFill>
                  </a:rPr>
                  <a:t>allele for</a:t>
                </a:r>
                <a:br>
                  <a:rPr lang="en-GB" altLang="en-US" sz="2400" b="1">
                    <a:solidFill>
                      <a:srgbClr val="663300"/>
                    </a:solidFill>
                  </a:rPr>
                </a:br>
                <a:r>
                  <a:rPr lang="en-GB" altLang="en-US" sz="2400" b="1">
                    <a:solidFill>
                      <a:srgbClr val="663300"/>
                    </a:solidFill>
                  </a:rPr>
                  <a:t>brown eyes</a:t>
                </a:r>
              </a:p>
            </p:txBody>
          </p:sp>
          <p:sp>
            <p:nvSpPr>
              <p:cNvPr id="37" name="Line 51">
                <a:extLst>
                  <a:ext uri="{FF2B5EF4-FFF2-40B4-BE49-F238E27FC236}">
                    <a16:creationId xmlns:a16="http://schemas.microsoft.com/office/drawing/2014/main" id="{44C0FFE7-4564-4342-9F18-C5AF5AB79D39}"/>
                  </a:ext>
                </a:extLst>
              </p:cNvPr>
              <p:cNvSpPr>
                <a:spLocks noChangeShapeType="1"/>
              </p:cNvSpPr>
              <p:nvPr/>
            </p:nvSpPr>
            <p:spPr bwMode="auto">
              <a:xfrm flipV="1">
                <a:off x="984" y="2074"/>
                <a:ext cx="323" cy="44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nvGrpSpPr>
            <p:cNvPr id="33" name="Group 64">
              <a:extLst>
                <a:ext uri="{FF2B5EF4-FFF2-40B4-BE49-F238E27FC236}">
                  <a16:creationId xmlns:a16="http://schemas.microsoft.com/office/drawing/2014/main" id="{B304580F-479E-4D61-B674-C30E68E004CD}"/>
                </a:ext>
              </a:extLst>
            </p:cNvPr>
            <p:cNvGrpSpPr>
              <a:grpSpLocks/>
            </p:cNvGrpSpPr>
            <p:nvPr/>
          </p:nvGrpSpPr>
          <p:grpSpPr bwMode="auto">
            <a:xfrm>
              <a:off x="2933700" y="3292475"/>
              <a:ext cx="1573213" cy="1247775"/>
              <a:chOff x="1848" y="2074"/>
              <a:chExt cx="991" cy="786"/>
            </a:xfrm>
          </p:grpSpPr>
          <p:sp>
            <p:nvSpPr>
              <p:cNvPr id="34" name="Text Box 22">
                <a:extLst>
                  <a:ext uri="{FF2B5EF4-FFF2-40B4-BE49-F238E27FC236}">
                    <a16:creationId xmlns:a16="http://schemas.microsoft.com/office/drawing/2014/main" id="{176E7FCD-B3FF-49E3-AE00-70FA1D09D341}"/>
                  </a:ext>
                </a:extLst>
              </p:cNvPr>
              <p:cNvSpPr txBox="1">
                <a:spLocks noChangeArrowheads="1"/>
              </p:cNvSpPr>
              <p:nvPr/>
            </p:nvSpPr>
            <p:spPr bwMode="auto">
              <a:xfrm>
                <a:off x="1883" y="2528"/>
                <a:ext cx="956"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400" b="1" dirty="0">
                    <a:solidFill>
                      <a:srgbClr val="663300"/>
                    </a:solidFill>
                  </a:rPr>
                  <a:t>allele for</a:t>
                </a:r>
                <a:br>
                  <a:rPr lang="en-GB" altLang="en-US" sz="2400" b="1" dirty="0">
                    <a:solidFill>
                      <a:srgbClr val="663300"/>
                    </a:solidFill>
                  </a:rPr>
                </a:br>
                <a:r>
                  <a:rPr lang="en-GB" altLang="en-US" sz="2400" b="1" dirty="0">
                    <a:solidFill>
                      <a:srgbClr val="663300"/>
                    </a:solidFill>
                  </a:rPr>
                  <a:t>brown eyes</a:t>
                </a:r>
              </a:p>
            </p:txBody>
          </p:sp>
          <p:sp>
            <p:nvSpPr>
              <p:cNvPr id="35" name="Line 53">
                <a:extLst>
                  <a:ext uri="{FF2B5EF4-FFF2-40B4-BE49-F238E27FC236}">
                    <a16:creationId xmlns:a16="http://schemas.microsoft.com/office/drawing/2014/main" id="{A9681E17-998C-4576-B73D-D2128E11F083}"/>
                  </a:ext>
                </a:extLst>
              </p:cNvPr>
              <p:cNvSpPr>
                <a:spLocks noChangeShapeType="1"/>
              </p:cNvSpPr>
              <p:nvPr/>
            </p:nvSpPr>
            <p:spPr bwMode="auto">
              <a:xfrm flipH="1" flipV="1">
                <a:off x="1848" y="2074"/>
                <a:ext cx="323" cy="44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grpSp>
        <p:nvGrpSpPr>
          <p:cNvPr id="54" name="Group 53">
            <a:extLst>
              <a:ext uri="{FF2B5EF4-FFF2-40B4-BE49-F238E27FC236}">
                <a16:creationId xmlns:a16="http://schemas.microsoft.com/office/drawing/2014/main" id="{C9E3C510-75C4-4FA0-9A38-0D16B93EC10F}"/>
              </a:ext>
            </a:extLst>
          </p:cNvPr>
          <p:cNvGrpSpPr/>
          <p:nvPr/>
        </p:nvGrpSpPr>
        <p:grpSpPr>
          <a:xfrm>
            <a:off x="6894809" y="2870201"/>
            <a:ext cx="5624129" cy="3874465"/>
            <a:chOff x="4637088" y="2951163"/>
            <a:chExt cx="4141787" cy="2454275"/>
          </a:xfrm>
        </p:grpSpPr>
        <p:pic>
          <p:nvPicPr>
            <p:cNvPr id="55" name="Picture 56">
              <a:extLst>
                <a:ext uri="{FF2B5EF4-FFF2-40B4-BE49-F238E27FC236}">
                  <a16:creationId xmlns:a16="http://schemas.microsoft.com/office/drawing/2014/main" id="{EA24328E-60AF-4E11-9F1D-FAFFE8510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388" y="2951163"/>
              <a:ext cx="465137" cy="24542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7">
              <a:extLst>
                <a:ext uri="{FF2B5EF4-FFF2-40B4-BE49-F238E27FC236}">
                  <a16:creationId xmlns:a16="http://schemas.microsoft.com/office/drawing/2014/main" id="{7779F8DC-0758-4053-8B63-53BCDD740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388" y="2951163"/>
              <a:ext cx="465137" cy="245427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65">
              <a:extLst>
                <a:ext uri="{FF2B5EF4-FFF2-40B4-BE49-F238E27FC236}">
                  <a16:creationId xmlns:a16="http://schemas.microsoft.com/office/drawing/2014/main" id="{5AF76B6C-A57B-47FD-BE07-30A762474531}"/>
                </a:ext>
              </a:extLst>
            </p:cNvPr>
            <p:cNvGrpSpPr>
              <a:grpSpLocks/>
            </p:cNvGrpSpPr>
            <p:nvPr/>
          </p:nvGrpSpPr>
          <p:grpSpPr bwMode="auto">
            <a:xfrm>
              <a:off x="4637088" y="3292476"/>
              <a:ext cx="1709737" cy="1325563"/>
              <a:chOff x="2921" y="2074"/>
              <a:chExt cx="1077" cy="835"/>
            </a:xfrm>
          </p:grpSpPr>
          <p:sp>
            <p:nvSpPr>
              <p:cNvPr id="61" name="Text Box 58">
                <a:extLst>
                  <a:ext uri="{FF2B5EF4-FFF2-40B4-BE49-F238E27FC236}">
                    <a16:creationId xmlns:a16="http://schemas.microsoft.com/office/drawing/2014/main" id="{E6F50A8A-13AC-4AF0-89BB-2F506FDD7180}"/>
                  </a:ext>
                </a:extLst>
              </p:cNvPr>
              <p:cNvSpPr txBox="1">
                <a:spLocks noChangeArrowheads="1"/>
              </p:cNvSpPr>
              <p:nvPr/>
            </p:nvSpPr>
            <p:spPr bwMode="auto">
              <a:xfrm>
                <a:off x="2921" y="2528"/>
                <a:ext cx="980"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800" b="1" dirty="0">
                    <a:solidFill>
                      <a:srgbClr val="0066FF"/>
                    </a:solidFill>
                  </a:rPr>
                  <a:t>allele for</a:t>
                </a:r>
                <a:br>
                  <a:rPr lang="en-GB" altLang="en-US" sz="2800" b="1" dirty="0">
                    <a:solidFill>
                      <a:srgbClr val="0066FF"/>
                    </a:solidFill>
                  </a:rPr>
                </a:br>
                <a:r>
                  <a:rPr lang="en-GB" altLang="en-US" sz="2800" b="1" dirty="0">
                    <a:solidFill>
                      <a:srgbClr val="0066FF"/>
                    </a:solidFill>
                  </a:rPr>
                  <a:t>blue eyes</a:t>
                </a:r>
              </a:p>
            </p:txBody>
          </p:sp>
          <p:sp>
            <p:nvSpPr>
              <p:cNvPr id="62" name="Line 60">
                <a:extLst>
                  <a:ext uri="{FF2B5EF4-FFF2-40B4-BE49-F238E27FC236}">
                    <a16:creationId xmlns:a16="http://schemas.microsoft.com/office/drawing/2014/main" id="{C59650A9-2E1B-4EF9-A5E5-34D192779B23}"/>
                  </a:ext>
                </a:extLst>
              </p:cNvPr>
              <p:cNvSpPr>
                <a:spLocks noChangeShapeType="1"/>
              </p:cNvSpPr>
              <p:nvPr/>
            </p:nvSpPr>
            <p:spPr bwMode="auto">
              <a:xfrm flipV="1">
                <a:off x="3675" y="2074"/>
                <a:ext cx="323" cy="44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nvGrpSpPr>
            <p:cNvPr id="58" name="Group 66">
              <a:extLst>
                <a:ext uri="{FF2B5EF4-FFF2-40B4-BE49-F238E27FC236}">
                  <a16:creationId xmlns:a16="http://schemas.microsoft.com/office/drawing/2014/main" id="{420E853D-C6B3-4CDC-835F-F9E5323B808C}"/>
                </a:ext>
              </a:extLst>
            </p:cNvPr>
            <p:cNvGrpSpPr>
              <a:grpSpLocks/>
            </p:cNvGrpSpPr>
            <p:nvPr/>
          </p:nvGrpSpPr>
          <p:grpSpPr bwMode="auto">
            <a:xfrm>
              <a:off x="7205663" y="3292476"/>
              <a:ext cx="1573212" cy="1325563"/>
              <a:chOff x="4539" y="2074"/>
              <a:chExt cx="991" cy="835"/>
            </a:xfrm>
          </p:grpSpPr>
          <p:sp>
            <p:nvSpPr>
              <p:cNvPr id="59" name="Text Box 59">
                <a:extLst>
                  <a:ext uri="{FF2B5EF4-FFF2-40B4-BE49-F238E27FC236}">
                    <a16:creationId xmlns:a16="http://schemas.microsoft.com/office/drawing/2014/main" id="{37A37390-05FD-4C00-BF72-073C6E4EB72A}"/>
                  </a:ext>
                </a:extLst>
              </p:cNvPr>
              <p:cNvSpPr txBox="1">
                <a:spLocks noChangeArrowheads="1"/>
              </p:cNvSpPr>
              <p:nvPr/>
            </p:nvSpPr>
            <p:spPr bwMode="auto">
              <a:xfrm>
                <a:off x="4574" y="2528"/>
                <a:ext cx="95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800" b="1" dirty="0">
                    <a:solidFill>
                      <a:srgbClr val="0066FF"/>
                    </a:solidFill>
                  </a:rPr>
                  <a:t>allele for</a:t>
                </a:r>
                <a:br>
                  <a:rPr lang="en-GB" altLang="en-US" sz="2800" b="1" dirty="0">
                    <a:solidFill>
                      <a:srgbClr val="0066FF"/>
                    </a:solidFill>
                  </a:rPr>
                </a:br>
                <a:r>
                  <a:rPr lang="en-GB" altLang="en-US" sz="2800" b="1" dirty="0">
                    <a:solidFill>
                      <a:srgbClr val="0066FF"/>
                    </a:solidFill>
                  </a:rPr>
                  <a:t>blue eyes</a:t>
                </a:r>
              </a:p>
            </p:txBody>
          </p:sp>
          <p:sp>
            <p:nvSpPr>
              <p:cNvPr id="60" name="Line 61">
                <a:extLst>
                  <a:ext uri="{FF2B5EF4-FFF2-40B4-BE49-F238E27FC236}">
                    <a16:creationId xmlns:a16="http://schemas.microsoft.com/office/drawing/2014/main" id="{D3B00B0C-DE24-48DF-944C-55CCF2914EBE}"/>
                  </a:ext>
                </a:extLst>
              </p:cNvPr>
              <p:cNvSpPr>
                <a:spLocks noChangeShapeType="1"/>
              </p:cNvSpPr>
              <p:nvPr/>
            </p:nvSpPr>
            <p:spPr bwMode="auto">
              <a:xfrm flipH="1" flipV="1">
                <a:off x="4539" y="2074"/>
                <a:ext cx="323" cy="445"/>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spTree>
    <p:extLst>
      <p:ext uri="{BB962C8B-B14F-4D97-AF65-F5344CB8AC3E}">
        <p14:creationId xmlns:p14="http://schemas.microsoft.com/office/powerpoint/2010/main" val="11890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fontScale="90000"/>
          </a:bodyPr>
          <a:lstStyle/>
          <a:p>
            <a:r>
              <a:rPr lang="en-AU" sz="4000" b="1" dirty="0">
                <a:solidFill>
                  <a:schemeClr val="tx1">
                    <a:lumMod val="85000"/>
                    <a:lumOff val="15000"/>
                  </a:schemeClr>
                </a:solidFill>
                <a:latin typeface="Comic Sans MS" panose="030F0702030302020204" pitchFamily="66" charset="0"/>
              </a:rPr>
              <a:t>Sex-linked Inheritance – Fruit fly eye-colour</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58C6AF-45AC-4DBB-8F45-FDD4EECB1915}"/>
              </a:ext>
            </a:extLst>
          </p:cNvPr>
          <p:cNvPicPr>
            <a:picLocks noChangeAspect="1"/>
          </p:cNvPicPr>
          <p:nvPr/>
        </p:nvPicPr>
        <p:blipFill rotWithShape="1">
          <a:blip r:embed="rId3"/>
          <a:srcRect t="13517"/>
          <a:stretch/>
        </p:blipFill>
        <p:spPr>
          <a:xfrm>
            <a:off x="130741" y="1755698"/>
            <a:ext cx="5022575" cy="5155310"/>
          </a:xfrm>
          <a:prstGeom prst="rect">
            <a:avLst/>
          </a:prstGeom>
        </p:spPr>
      </p:pic>
      <p:pic>
        <p:nvPicPr>
          <p:cNvPr id="13" name="Picture 12">
            <a:extLst>
              <a:ext uri="{FF2B5EF4-FFF2-40B4-BE49-F238E27FC236}">
                <a16:creationId xmlns:a16="http://schemas.microsoft.com/office/drawing/2014/main" id="{2B3DC4BB-55BE-406B-80A6-D82EA39638FA}"/>
              </a:ext>
            </a:extLst>
          </p:cNvPr>
          <p:cNvPicPr>
            <a:picLocks noChangeAspect="1"/>
          </p:cNvPicPr>
          <p:nvPr/>
        </p:nvPicPr>
        <p:blipFill rotWithShape="1">
          <a:blip r:embed="rId4"/>
          <a:srcRect t="13310"/>
          <a:stretch/>
        </p:blipFill>
        <p:spPr>
          <a:xfrm>
            <a:off x="6889744" y="1609925"/>
            <a:ext cx="5022575" cy="5155310"/>
          </a:xfrm>
          <a:prstGeom prst="rect">
            <a:avLst/>
          </a:prstGeom>
        </p:spPr>
      </p:pic>
      <p:sp>
        <p:nvSpPr>
          <p:cNvPr id="2" name="TextBox 1">
            <a:extLst>
              <a:ext uri="{FF2B5EF4-FFF2-40B4-BE49-F238E27FC236}">
                <a16:creationId xmlns:a16="http://schemas.microsoft.com/office/drawing/2014/main" id="{D426A45C-9E14-4082-AA0B-1C3200ECB062}"/>
              </a:ext>
            </a:extLst>
          </p:cNvPr>
          <p:cNvSpPr txBox="1"/>
          <p:nvPr/>
        </p:nvSpPr>
        <p:spPr>
          <a:xfrm flipH="1">
            <a:off x="130741" y="727809"/>
            <a:ext cx="10918406" cy="954107"/>
          </a:xfrm>
          <a:prstGeom prst="rect">
            <a:avLst/>
          </a:prstGeom>
          <a:noFill/>
        </p:spPr>
        <p:txBody>
          <a:bodyPr wrap="square" rtlCol="0">
            <a:spAutoFit/>
          </a:bodyPr>
          <a:lstStyle/>
          <a:p>
            <a:r>
              <a:rPr lang="en-AU" sz="2800" dirty="0">
                <a:latin typeface="Comic Sans MS" panose="030F0702030302020204" pitchFamily="66" charset="0"/>
              </a:rPr>
              <a:t>Complete the Punnett Squares for </a:t>
            </a:r>
            <a:r>
              <a:rPr lang="en-AU" sz="2800" dirty="0">
                <a:solidFill>
                  <a:srgbClr val="C00000"/>
                </a:solidFill>
                <a:latin typeface="Comic Sans MS" panose="030F0702030302020204" pitchFamily="66" charset="0"/>
              </a:rPr>
              <a:t>#1</a:t>
            </a:r>
            <a:r>
              <a:rPr lang="en-AU" sz="2800" dirty="0">
                <a:latin typeface="Comic Sans MS" panose="030F0702030302020204" pitchFamily="66" charset="0"/>
              </a:rPr>
              <a:t> a White eye female, with a Red eye male. And </a:t>
            </a:r>
            <a:r>
              <a:rPr lang="en-AU" sz="2800" dirty="0">
                <a:solidFill>
                  <a:srgbClr val="C00000"/>
                </a:solidFill>
                <a:latin typeface="Comic Sans MS" panose="030F0702030302020204" pitchFamily="66" charset="0"/>
              </a:rPr>
              <a:t>#2</a:t>
            </a:r>
            <a:r>
              <a:rPr lang="en-AU" sz="2800" dirty="0">
                <a:latin typeface="Comic Sans MS" panose="030F0702030302020204" pitchFamily="66" charset="0"/>
              </a:rPr>
              <a:t> a Red eye female with a white eye male</a:t>
            </a:r>
          </a:p>
        </p:txBody>
      </p:sp>
      <p:sp>
        <p:nvSpPr>
          <p:cNvPr id="3" name="Oval 2">
            <a:extLst>
              <a:ext uri="{FF2B5EF4-FFF2-40B4-BE49-F238E27FC236}">
                <a16:creationId xmlns:a16="http://schemas.microsoft.com/office/drawing/2014/main" id="{B5DF5514-AF84-45C5-852F-0F85AB138198}"/>
              </a:ext>
            </a:extLst>
          </p:cNvPr>
          <p:cNvSpPr/>
          <p:nvPr/>
        </p:nvSpPr>
        <p:spPr>
          <a:xfrm>
            <a:off x="219007" y="1745302"/>
            <a:ext cx="913707" cy="865376"/>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#1</a:t>
            </a:r>
          </a:p>
        </p:txBody>
      </p:sp>
      <p:sp>
        <p:nvSpPr>
          <p:cNvPr id="14" name="Oval 13">
            <a:extLst>
              <a:ext uri="{FF2B5EF4-FFF2-40B4-BE49-F238E27FC236}">
                <a16:creationId xmlns:a16="http://schemas.microsoft.com/office/drawing/2014/main" id="{90E2EE85-9247-4412-AC2C-ABD79EB8F110}"/>
              </a:ext>
            </a:extLst>
          </p:cNvPr>
          <p:cNvSpPr/>
          <p:nvPr/>
        </p:nvSpPr>
        <p:spPr>
          <a:xfrm>
            <a:off x="6935778" y="1656762"/>
            <a:ext cx="1060176" cy="9472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
        <p:nvSpPr>
          <p:cNvPr id="21" name="TextBox 20">
            <a:extLst>
              <a:ext uri="{FF2B5EF4-FFF2-40B4-BE49-F238E27FC236}">
                <a16:creationId xmlns:a16="http://schemas.microsoft.com/office/drawing/2014/main" id="{0EB9D085-C491-4F3E-8A1B-922C489E9333}"/>
              </a:ext>
            </a:extLst>
          </p:cNvPr>
          <p:cNvSpPr txBox="1"/>
          <p:nvPr/>
        </p:nvSpPr>
        <p:spPr>
          <a:xfrm>
            <a:off x="2203817" y="3799376"/>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22" name="TextBox 21">
            <a:extLst>
              <a:ext uri="{FF2B5EF4-FFF2-40B4-BE49-F238E27FC236}">
                <a16:creationId xmlns:a16="http://schemas.microsoft.com/office/drawing/2014/main" id="{2EA65920-FEFB-4769-9A18-E84F86C444FA}"/>
              </a:ext>
            </a:extLst>
          </p:cNvPr>
          <p:cNvSpPr txBox="1"/>
          <p:nvPr/>
        </p:nvSpPr>
        <p:spPr>
          <a:xfrm>
            <a:off x="3612477" y="3762007"/>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23" name="TextBox 22">
            <a:extLst>
              <a:ext uri="{FF2B5EF4-FFF2-40B4-BE49-F238E27FC236}">
                <a16:creationId xmlns:a16="http://schemas.microsoft.com/office/drawing/2014/main" id="{1D812476-4462-4B34-B658-051172B79697}"/>
              </a:ext>
            </a:extLst>
          </p:cNvPr>
          <p:cNvSpPr txBox="1"/>
          <p:nvPr/>
        </p:nvSpPr>
        <p:spPr>
          <a:xfrm>
            <a:off x="2047830" y="5197208"/>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Y</a:t>
            </a:r>
            <a:endParaRPr lang="en-AU" sz="2800" dirty="0">
              <a:solidFill>
                <a:schemeClr val="accent6">
                  <a:lumMod val="75000"/>
                </a:schemeClr>
              </a:solidFill>
              <a:latin typeface="Comic Sans MS" panose="030F0702030302020204" pitchFamily="66" charset="0"/>
            </a:endParaRPr>
          </a:p>
        </p:txBody>
      </p:sp>
      <p:sp>
        <p:nvSpPr>
          <p:cNvPr id="24" name="TextBox 23">
            <a:extLst>
              <a:ext uri="{FF2B5EF4-FFF2-40B4-BE49-F238E27FC236}">
                <a16:creationId xmlns:a16="http://schemas.microsoft.com/office/drawing/2014/main" id="{F292A5A3-5457-4D0D-915E-FDDB3B061CBE}"/>
              </a:ext>
            </a:extLst>
          </p:cNvPr>
          <p:cNvSpPr txBox="1"/>
          <p:nvPr/>
        </p:nvSpPr>
        <p:spPr>
          <a:xfrm>
            <a:off x="3612477" y="5197208"/>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Y</a:t>
            </a:r>
            <a:endParaRPr lang="en-AU" sz="2800" dirty="0">
              <a:solidFill>
                <a:schemeClr val="accent6">
                  <a:lumMod val="75000"/>
                </a:schemeClr>
              </a:solidFill>
              <a:latin typeface="Comic Sans MS" panose="030F0702030302020204" pitchFamily="66" charset="0"/>
            </a:endParaRPr>
          </a:p>
        </p:txBody>
      </p:sp>
      <p:sp>
        <p:nvSpPr>
          <p:cNvPr id="25" name="TextBox 24">
            <a:extLst>
              <a:ext uri="{FF2B5EF4-FFF2-40B4-BE49-F238E27FC236}">
                <a16:creationId xmlns:a16="http://schemas.microsoft.com/office/drawing/2014/main" id="{B69250A7-ABEE-48EA-92DB-5EBE469349B8}"/>
              </a:ext>
            </a:extLst>
          </p:cNvPr>
          <p:cNvSpPr txBox="1"/>
          <p:nvPr/>
        </p:nvSpPr>
        <p:spPr>
          <a:xfrm>
            <a:off x="7926825" y="4023461"/>
            <a:ext cx="664388"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4" name="TextBox 3">
            <a:extLst>
              <a:ext uri="{FF2B5EF4-FFF2-40B4-BE49-F238E27FC236}">
                <a16:creationId xmlns:a16="http://schemas.microsoft.com/office/drawing/2014/main" id="{216F4A74-CB66-4330-A36C-2E4DFAFC61B5}"/>
              </a:ext>
            </a:extLst>
          </p:cNvPr>
          <p:cNvSpPr txBox="1"/>
          <p:nvPr/>
        </p:nvSpPr>
        <p:spPr>
          <a:xfrm>
            <a:off x="2309834" y="3065993"/>
            <a:ext cx="664388"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15" name="TextBox 14">
            <a:extLst>
              <a:ext uri="{FF2B5EF4-FFF2-40B4-BE49-F238E27FC236}">
                <a16:creationId xmlns:a16="http://schemas.microsoft.com/office/drawing/2014/main" id="{D7044981-A17A-425D-AB50-EFC8C66F64D4}"/>
              </a:ext>
            </a:extLst>
          </p:cNvPr>
          <p:cNvSpPr txBox="1"/>
          <p:nvPr/>
        </p:nvSpPr>
        <p:spPr>
          <a:xfrm>
            <a:off x="3777067" y="3065993"/>
            <a:ext cx="664388"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26" name="TextBox 25">
            <a:extLst>
              <a:ext uri="{FF2B5EF4-FFF2-40B4-BE49-F238E27FC236}">
                <a16:creationId xmlns:a16="http://schemas.microsoft.com/office/drawing/2014/main" id="{58EC72FD-EC9F-484A-AF4D-613E528674BE}"/>
              </a:ext>
            </a:extLst>
          </p:cNvPr>
          <p:cNvSpPr txBox="1"/>
          <p:nvPr/>
        </p:nvSpPr>
        <p:spPr>
          <a:xfrm>
            <a:off x="1259748" y="4184129"/>
            <a:ext cx="664388"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X</a:t>
            </a:r>
            <a:r>
              <a:rPr lang="en-AU" sz="2800" baseline="30000" dirty="0">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29" name="TextBox 28">
            <a:extLst>
              <a:ext uri="{FF2B5EF4-FFF2-40B4-BE49-F238E27FC236}">
                <a16:creationId xmlns:a16="http://schemas.microsoft.com/office/drawing/2014/main" id="{08562EF1-3FE2-4D29-A2EA-8DD64A01E327}"/>
              </a:ext>
            </a:extLst>
          </p:cNvPr>
          <p:cNvSpPr txBox="1"/>
          <p:nvPr/>
        </p:nvSpPr>
        <p:spPr>
          <a:xfrm>
            <a:off x="8852028" y="3685928"/>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30" name="TextBox 29">
            <a:extLst>
              <a:ext uri="{FF2B5EF4-FFF2-40B4-BE49-F238E27FC236}">
                <a16:creationId xmlns:a16="http://schemas.microsoft.com/office/drawing/2014/main" id="{A8285DDB-51C3-49D5-86C2-8FE5A908AFFF}"/>
              </a:ext>
            </a:extLst>
          </p:cNvPr>
          <p:cNvSpPr txBox="1"/>
          <p:nvPr/>
        </p:nvSpPr>
        <p:spPr>
          <a:xfrm>
            <a:off x="10327641" y="3660909"/>
            <a:ext cx="1188395" cy="523220"/>
          </a:xfrm>
          <a:prstGeom prst="rect">
            <a:avLst/>
          </a:prstGeom>
          <a:noFill/>
        </p:spPr>
        <p:txBody>
          <a:bodyPr wrap="square" rtlCol="0">
            <a:spAutoFit/>
          </a:bodyPr>
          <a:lstStyle/>
          <a:p>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r>
              <a:rPr lang="en-AU" sz="2800" dirty="0" err="1">
                <a:solidFill>
                  <a:schemeClr val="accent6">
                    <a:lumMod val="75000"/>
                  </a:schemeClr>
                </a:solidFill>
                <a:latin typeface="Comic Sans MS" panose="030F0702030302020204" pitchFamily="66" charset="0"/>
              </a:rPr>
              <a:t>X</a:t>
            </a:r>
            <a:r>
              <a:rPr lang="en-AU" sz="2800" baseline="30000" dirty="0" err="1">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31" name="TextBox 30">
            <a:extLst>
              <a:ext uri="{FF2B5EF4-FFF2-40B4-BE49-F238E27FC236}">
                <a16:creationId xmlns:a16="http://schemas.microsoft.com/office/drawing/2014/main" id="{DDB342BC-78A9-476C-9AB0-12967F41334F}"/>
              </a:ext>
            </a:extLst>
          </p:cNvPr>
          <p:cNvSpPr txBox="1"/>
          <p:nvPr/>
        </p:nvSpPr>
        <p:spPr>
          <a:xfrm>
            <a:off x="8852028" y="5117219"/>
            <a:ext cx="118839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X</a:t>
            </a:r>
            <a:r>
              <a:rPr lang="en-AU" sz="2800" baseline="30000" dirty="0">
                <a:solidFill>
                  <a:schemeClr val="accent6">
                    <a:lumMod val="75000"/>
                  </a:schemeClr>
                </a:solidFill>
                <a:latin typeface="Comic Sans MS" panose="030F0702030302020204" pitchFamily="66" charset="0"/>
              </a:rPr>
              <a:t>R</a:t>
            </a:r>
            <a:r>
              <a:rPr lang="en-AU" sz="2800" dirty="0">
                <a:solidFill>
                  <a:schemeClr val="accent6">
                    <a:lumMod val="75000"/>
                  </a:schemeClr>
                </a:solidFill>
                <a:latin typeface="Comic Sans MS" panose="030F0702030302020204" pitchFamily="66" charset="0"/>
              </a:rPr>
              <a:t>Y</a:t>
            </a:r>
          </a:p>
        </p:txBody>
      </p:sp>
      <p:sp>
        <p:nvSpPr>
          <p:cNvPr id="32" name="TextBox 31">
            <a:extLst>
              <a:ext uri="{FF2B5EF4-FFF2-40B4-BE49-F238E27FC236}">
                <a16:creationId xmlns:a16="http://schemas.microsoft.com/office/drawing/2014/main" id="{49941794-9D06-493B-9D7D-DF387D5AD8B0}"/>
              </a:ext>
            </a:extLst>
          </p:cNvPr>
          <p:cNvSpPr txBox="1"/>
          <p:nvPr/>
        </p:nvSpPr>
        <p:spPr>
          <a:xfrm>
            <a:off x="10359832" y="5101061"/>
            <a:ext cx="118839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X</a:t>
            </a:r>
            <a:r>
              <a:rPr lang="en-AU" sz="2800" baseline="30000" dirty="0">
                <a:solidFill>
                  <a:schemeClr val="accent6">
                    <a:lumMod val="75000"/>
                  </a:schemeClr>
                </a:solidFill>
                <a:latin typeface="Comic Sans MS" panose="030F0702030302020204" pitchFamily="66" charset="0"/>
              </a:rPr>
              <a:t>R</a:t>
            </a:r>
            <a:r>
              <a:rPr lang="en-AU" sz="2800" dirty="0">
                <a:solidFill>
                  <a:schemeClr val="accent6">
                    <a:lumMod val="75000"/>
                  </a:schemeClr>
                </a:solidFill>
                <a:latin typeface="Comic Sans MS" panose="030F0702030302020204" pitchFamily="66" charset="0"/>
              </a:rPr>
              <a:t>Y</a:t>
            </a:r>
          </a:p>
        </p:txBody>
      </p:sp>
      <p:sp>
        <p:nvSpPr>
          <p:cNvPr id="33" name="TextBox 32">
            <a:extLst>
              <a:ext uri="{FF2B5EF4-FFF2-40B4-BE49-F238E27FC236}">
                <a16:creationId xmlns:a16="http://schemas.microsoft.com/office/drawing/2014/main" id="{EFFCCB01-C37E-453E-81E5-4684F1DA1365}"/>
              </a:ext>
            </a:extLst>
          </p:cNvPr>
          <p:cNvSpPr txBox="1"/>
          <p:nvPr/>
        </p:nvSpPr>
        <p:spPr>
          <a:xfrm>
            <a:off x="9159821" y="3001624"/>
            <a:ext cx="664388"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X</a:t>
            </a:r>
            <a:r>
              <a:rPr lang="en-AU" sz="2800" baseline="30000" dirty="0">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34" name="TextBox 33">
            <a:extLst>
              <a:ext uri="{FF2B5EF4-FFF2-40B4-BE49-F238E27FC236}">
                <a16:creationId xmlns:a16="http://schemas.microsoft.com/office/drawing/2014/main" id="{12497597-E962-4611-A547-C8B97DAC739E}"/>
              </a:ext>
            </a:extLst>
          </p:cNvPr>
          <p:cNvSpPr txBox="1"/>
          <p:nvPr/>
        </p:nvSpPr>
        <p:spPr>
          <a:xfrm>
            <a:off x="10536070" y="3001624"/>
            <a:ext cx="664388"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X</a:t>
            </a:r>
            <a:r>
              <a:rPr lang="en-AU" sz="2800" baseline="30000" dirty="0">
                <a:solidFill>
                  <a:schemeClr val="accent6">
                    <a:lumMod val="75000"/>
                  </a:schemeClr>
                </a:solidFill>
                <a:latin typeface="Comic Sans MS" panose="030F0702030302020204" pitchFamily="66" charset="0"/>
              </a:rPr>
              <a:t>R</a:t>
            </a:r>
            <a:endParaRPr lang="en-AU" sz="2800" dirty="0">
              <a:solidFill>
                <a:schemeClr val="accent6">
                  <a:lumMod val="75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38A7A69E-3985-4F61-863D-8AE59ADD948D}"/>
              </a:ext>
            </a:extLst>
          </p:cNvPr>
          <p:cNvSpPr txBox="1"/>
          <p:nvPr/>
        </p:nvSpPr>
        <p:spPr>
          <a:xfrm>
            <a:off x="4800872" y="3037363"/>
            <a:ext cx="2425520" cy="3539430"/>
          </a:xfrm>
          <a:prstGeom prst="rect">
            <a:avLst/>
          </a:prstGeom>
          <a:noFill/>
        </p:spPr>
        <p:txBody>
          <a:bodyPr wrap="square" rtlCol="0">
            <a:spAutoFit/>
          </a:bodyPr>
          <a:lstStyle/>
          <a:p>
            <a:pPr algn="ctr"/>
            <a:r>
              <a:rPr lang="en-AU" sz="2800" dirty="0">
                <a:solidFill>
                  <a:schemeClr val="accent6">
                    <a:lumMod val="75000"/>
                  </a:schemeClr>
                </a:solidFill>
                <a:latin typeface="Comic Sans MS" panose="030F0702030302020204" pitchFamily="66" charset="0"/>
              </a:rPr>
              <a:t>Carrier female</a:t>
            </a:r>
          </a:p>
          <a:p>
            <a:pPr algn="ctr"/>
            <a:endParaRPr lang="en-AU" sz="2800" dirty="0">
              <a:solidFill>
                <a:schemeClr val="accent6">
                  <a:lumMod val="75000"/>
                </a:schemeClr>
              </a:solidFill>
              <a:latin typeface="Comic Sans MS" panose="030F0702030302020204" pitchFamily="66" charset="0"/>
            </a:endParaRPr>
          </a:p>
          <a:p>
            <a:pPr algn="ctr"/>
            <a:r>
              <a:rPr lang="en-AU" sz="2800" dirty="0">
                <a:solidFill>
                  <a:schemeClr val="accent6">
                    <a:lumMod val="75000"/>
                  </a:schemeClr>
                </a:solidFill>
                <a:latin typeface="Comic Sans MS" panose="030F0702030302020204" pitchFamily="66" charset="0"/>
              </a:rPr>
              <a:t>Affected male</a:t>
            </a:r>
          </a:p>
          <a:p>
            <a:pPr algn="ctr"/>
            <a:endParaRPr lang="en-AU" sz="2800" dirty="0">
              <a:solidFill>
                <a:schemeClr val="accent6">
                  <a:lumMod val="75000"/>
                </a:schemeClr>
              </a:solidFill>
              <a:latin typeface="Comic Sans MS" panose="030F0702030302020204" pitchFamily="66" charset="0"/>
            </a:endParaRPr>
          </a:p>
          <a:p>
            <a:pPr algn="ctr"/>
            <a:r>
              <a:rPr lang="en-AU" sz="2800" dirty="0">
                <a:solidFill>
                  <a:schemeClr val="accent6">
                    <a:lumMod val="75000"/>
                  </a:schemeClr>
                </a:solidFill>
                <a:latin typeface="Comic Sans MS" panose="030F0702030302020204" pitchFamily="66" charset="0"/>
              </a:rPr>
              <a:t>Unaffected male</a:t>
            </a:r>
          </a:p>
        </p:txBody>
      </p:sp>
      <p:sp>
        <p:nvSpPr>
          <p:cNvPr id="8" name="Oval 7">
            <a:extLst>
              <a:ext uri="{FF2B5EF4-FFF2-40B4-BE49-F238E27FC236}">
                <a16:creationId xmlns:a16="http://schemas.microsoft.com/office/drawing/2014/main" id="{F7C69E75-CC31-48F2-BE84-CB484CD3936C}"/>
              </a:ext>
            </a:extLst>
          </p:cNvPr>
          <p:cNvSpPr/>
          <p:nvPr/>
        </p:nvSpPr>
        <p:spPr>
          <a:xfrm>
            <a:off x="2093685" y="3702111"/>
            <a:ext cx="2597053" cy="6586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BC5314D1-C133-45E7-B9FB-A3F8C943458E}"/>
              </a:ext>
            </a:extLst>
          </p:cNvPr>
          <p:cNvSpPr/>
          <p:nvPr/>
        </p:nvSpPr>
        <p:spPr>
          <a:xfrm>
            <a:off x="8791039" y="3599581"/>
            <a:ext cx="2597053" cy="6586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7E2B695E-78DC-445A-81C6-433CCABE9462}"/>
              </a:ext>
            </a:extLst>
          </p:cNvPr>
          <p:cNvSpPr/>
          <p:nvPr/>
        </p:nvSpPr>
        <p:spPr>
          <a:xfrm>
            <a:off x="8741896" y="5025929"/>
            <a:ext cx="2597053" cy="6586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9" name="Straight Arrow Connector 38">
            <a:extLst>
              <a:ext uri="{FF2B5EF4-FFF2-40B4-BE49-F238E27FC236}">
                <a16:creationId xmlns:a16="http://schemas.microsoft.com/office/drawing/2014/main" id="{4D7CF1BA-F338-4237-9324-9BAA2CCA64C0}"/>
              </a:ext>
            </a:extLst>
          </p:cNvPr>
          <p:cNvCxnSpPr/>
          <p:nvPr/>
        </p:nvCxnSpPr>
        <p:spPr>
          <a:xfrm>
            <a:off x="6740684" y="3568144"/>
            <a:ext cx="1850529" cy="3033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F84606-40A2-403E-8AB7-AD5D6AE62E3E}"/>
              </a:ext>
            </a:extLst>
          </p:cNvPr>
          <p:cNvCxnSpPr>
            <a:cxnSpLocks/>
          </p:cNvCxnSpPr>
          <p:nvPr/>
        </p:nvCxnSpPr>
        <p:spPr>
          <a:xfrm flipV="1">
            <a:off x="7086112" y="5481380"/>
            <a:ext cx="1505101" cy="4365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474B7B-9A05-4465-AA6F-501585B1DD1E}"/>
              </a:ext>
            </a:extLst>
          </p:cNvPr>
          <p:cNvCxnSpPr>
            <a:cxnSpLocks/>
          </p:cNvCxnSpPr>
          <p:nvPr/>
        </p:nvCxnSpPr>
        <p:spPr>
          <a:xfrm flipH="1">
            <a:off x="4285394" y="3554067"/>
            <a:ext cx="1016923" cy="1549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EB2CA22-CAF7-4229-9EC5-8AE7A14D2C46}"/>
              </a:ext>
            </a:extLst>
          </p:cNvPr>
          <p:cNvSpPr/>
          <p:nvPr/>
        </p:nvSpPr>
        <p:spPr>
          <a:xfrm>
            <a:off x="1998233" y="5109471"/>
            <a:ext cx="2597053" cy="6586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9" name="Straight Arrow Connector 48">
            <a:extLst>
              <a:ext uri="{FF2B5EF4-FFF2-40B4-BE49-F238E27FC236}">
                <a16:creationId xmlns:a16="http://schemas.microsoft.com/office/drawing/2014/main" id="{4AA362FB-D7F9-4BFF-B615-4ADACD8D95D6}"/>
              </a:ext>
            </a:extLst>
          </p:cNvPr>
          <p:cNvCxnSpPr>
            <a:cxnSpLocks/>
          </p:cNvCxnSpPr>
          <p:nvPr/>
        </p:nvCxnSpPr>
        <p:spPr>
          <a:xfrm flipH="1">
            <a:off x="4633835" y="5144200"/>
            <a:ext cx="887630" cy="3533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41E915-FEE8-48DA-946D-FB44E67F034D}"/>
              </a:ext>
            </a:extLst>
          </p:cNvPr>
          <p:cNvSpPr/>
          <p:nvPr/>
        </p:nvSpPr>
        <p:spPr>
          <a:xfrm>
            <a:off x="222871" y="1745814"/>
            <a:ext cx="913707" cy="865376"/>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#1</a:t>
            </a:r>
          </a:p>
        </p:txBody>
      </p:sp>
      <p:sp>
        <p:nvSpPr>
          <p:cNvPr id="51" name="Oval 50">
            <a:extLst>
              <a:ext uri="{FF2B5EF4-FFF2-40B4-BE49-F238E27FC236}">
                <a16:creationId xmlns:a16="http://schemas.microsoft.com/office/drawing/2014/main" id="{53CB02B5-2E58-45F0-BDC6-2A6A65B5086D}"/>
              </a:ext>
            </a:extLst>
          </p:cNvPr>
          <p:cNvSpPr/>
          <p:nvPr/>
        </p:nvSpPr>
        <p:spPr>
          <a:xfrm>
            <a:off x="6939642" y="1657274"/>
            <a:ext cx="1060176" cy="9472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Tree>
    <p:extLst>
      <p:ext uri="{BB962C8B-B14F-4D97-AF65-F5344CB8AC3E}">
        <p14:creationId xmlns:p14="http://schemas.microsoft.com/office/powerpoint/2010/main" val="331362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100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150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4" grpId="0"/>
      <p:bldP spid="15" grpId="0"/>
      <p:bldP spid="26" grpId="0"/>
      <p:bldP spid="29" grpId="0"/>
      <p:bldP spid="30" grpId="0"/>
      <p:bldP spid="31" grpId="0"/>
      <p:bldP spid="32" grpId="0"/>
      <p:bldP spid="33" grpId="0"/>
      <p:bldP spid="34" grpId="0"/>
      <p:bldP spid="8" grpId="0" animBg="1"/>
      <p:bldP spid="35" grpId="0" animBg="1"/>
      <p:bldP spid="37" grpId="0" animBg="1"/>
      <p:bldP spid="4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mouse fur</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59965"/>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 name="Group 5">
            <a:extLst>
              <a:ext uri="{FF2B5EF4-FFF2-40B4-BE49-F238E27FC236}">
                <a16:creationId xmlns:a16="http://schemas.microsoft.com/office/drawing/2014/main" id="{C94C725C-AF92-4D4B-B30E-AEBF61C26093}"/>
              </a:ext>
            </a:extLst>
          </p:cNvPr>
          <p:cNvGrpSpPr/>
          <p:nvPr/>
        </p:nvGrpSpPr>
        <p:grpSpPr>
          <a:xfrm>
            <a:off x="106018" y="1437460"/>
            <a:ext cx="11873949" cy="4976988"/>
            <a:chOff x="106016" y="993908"/>
            <a:chExt cx="8958471" cy="3914331"/>
          </a:xfrm>
        </p:grpSpPr>
        <p:pic>
          <p:nvPicPr>
            <p:cNvPr id="3" name="Picture 2">
              <a:extLst>
                <a:ext uri="{FF2B5EF4-FFF2-40B4-BE49-F238E27FC236}">
                  <a16:creationId xmlns:a16="http://schemas.microsoft.com/office/drawing/2014/main" id="{21F4DE5D-A783-485A-A750-991D56DEC572}"/>
                </a:ext>
              </a:extLst>
            </p:cNvPr>
            <p:cNvPicPr>
              <a:picLocks noChangeAspect="1"/>
            </p:cNvPicPr>
            <p:nvPr/>
          </p:nvPicPr>
          <p:blipFill rotWithShape="1">
            <a:blip r:embed="rId3"/>
            <a:srcRect t="2315" r="25221"/>
            <a:stretch/>
          </p:blipFill>
          <p:spPr>
            <a:xfrm>
              <a:off x="106016" y="993908"/>
              <a:ext cx="8958471" cy="3914331"/>
            </a:xfrm>
            <a:prstGeom prst="rect">
              <a:avLst/>
            </a:prstGeom>
          </p:spPr>
        </p:pic>
        <p:sp>
          <p:nvSpPr>
            <p:cNvPr id="4" name="Rectangle 3">
              <a:extLst>
                <a:ext uri="{FF2B5EF4-FFF2-40B4-BE49-F238E27FC236}">
                  <a16:creationId xmlns:a16="http://schemas.microsoft.com/office/drawing/2014/main" id="{A8668F53-78EB-4426-9DD6-2CA4D8F3654E}"/>
                </a:ext>
              </a:extLst>
            </p:cNvPr>
            <p:cNvSpPr/>
            <p:nvPr/>
          </p:nvSpPr>
          <p:spPr>
            <a:xfrm>
              <a:off x="8468139" y="2054087"/>
              <a:ext cx="583096" cy="2782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TextBox 12">
            <a:extLst>
              <a:ext uri="{FF2B5EF4-FFF2-40B4-BE49-F238E27FC236}">
                <a16:creationId xmlns:a16="http://schemas.microsoft.com/office/drawing/2014/main" id="{AEE86260-E86F-4B1B-9E8E-1D81B455C6F1}"/>
              </a:ext>
            </a:extLst>
          </p:cNvPr>
          <p:cNvSpPr txBox="1"/>
          <p:nvPr/>
        </p:nvSpPr>
        <p:spPr>
          <a:xfrm>
            <a:off x="6523239" y="1797243"/>
            <a:ext cx="1402194" cy="646331"/>
          </a:xfrm>
          <a:prstGeom prst="rect">
            <a:avLst/>
          </a:prstGeom>
          <a:noFill/>
        </p:spPr>
        <p:txBody>
          <a:bodyPr wrap="square" rtlCol="0">
            <a:spAutoFit/>
          </a:bodyPr>
          <a:lstStyle/>
          <a:p>
            <a:r>
              <a:rPr lang="en-AU" sz="3600" dirty="0">
                <a:solidFill>
                  <a:srgbClr val="C00000"/>
                </a:solidFill>
                <a:latin typeface="Comic Sans MS" panose="030F0702030302020204" pitchFamily="66" charset="0"/>
              </a:rPr>
              <a:t>Male</a:t>
            </a:r>
            <a:endParaRPr lang="en-AU" sz="3600" baseline="30000" dirty="0">
              <a:solidFill>
                <a:srgbClr val="C00000"/>
              </a:solidFill>
              <a:latin typeface="Comic Sans MS" panose="030F0702030302020204" pitchFamily="66" charset="0"/>
            </a:endParaRPr>
          </a:p>
        </p:txBody>
      </p:sp>
      <p:sp>
        <p:nvSpPr>
          <p:cNvPr id="15" name="TextBox 14">
            <a:extLst>
              <a:ext uri="{FF2B5EF4-FFF2-40B4-BE49-F238E27FC236}">
                <a16:creationId xmlns:a16="http://schemas.microsoft.com/office/drawing/2014/main" id="{E04055E6-132B-4A57-B5B0-4CFBCB2AC1BE}"/>
              </a:ext>
            </a:extLst>
          </p:cNvPr>
          <p:cNvSpPr txBox="1"/>
          <p:nvPr/>
        </p:nvSpPr>
        <p:spPr>
          <a:xfrm>
            <a:off x="9386755" y="1769957"/>
            <a:ext cx="1930602" cy="646331"/>
          </a:xfrm>
          <a:prstGeom prst="rect">
            <a:avLst/>
          </a:prstGeom>
          <a:noFill/>
        </p:spPr>
        <p:txBody>
          <a:bodyPr wrap="square" rtlCol="0">
            <a:spAutoFit/>
          </a:bodyPr>
          <a:lstStyle/>
          <a:p>
            <a:r>
              <a:rPr lang="en-AU" sz="3600" dirty="0">
                <a:solidFill>
                  <a:srgbClr val="C00000"/>
                </a:solidFill>
                <a:latin typeface="Comic Sans MS" panose="030F0702030302020204" pitchFamily="66" charset="0"/>
              </a:rPr>
              <a:t>Female</a:t>
            </a:r>
            <a:endParaRPr lang="en-AU" sz="3600" baseline="30000"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2631024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mouse fur</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59965"/>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8C4C5613-A953-4E4A-B12C-25A943509785}"/>
              </a:ext>
            </a:extLst>
          </p:cNvPr>
          <p:cNvPicPr>
            <a:picLocks noChangeAspect="1"/>
          </p:cNvPicPr>
          <p:nvPr/>
        </p:nvPicPr>
        <p:blipFill>
          <a:blip r:embed="rId3"/>
          <a:stretch>
            <a:fillRect/>
          </a:stretch>
        </p:blipFill>
        <p:spPr>
          <a:xfrm>
            <a:off x="106016" y="823166"/>
            <a:ext cx="6251898" cy="5998600"/>
          </a:xfrm>
          <a:prstGeom prst="rect">
            <a:avLst/>
          </a:prstGeom>
        </p:spPr>
      </p:pic>
      <p:sp>
        <p:nvSpPr>
          <p:cNvPr id="7" name="Rectangle 6">
            <a:extLst>
              <a:ext uri="{FF2B5EF4-FFF2-40B4-BE49-F238E27FC236}">
                <a16:creationId xmlns:a16="http://schemas.microsoft.com/office/drawing/2014/main" id="{A0D493F7-46BB-480C-A53C-9F2361BC5DCA}"/>
              </a:ext>
            </a:extLst>
          </p:cNvPr>
          <p:cNvSpPr/>
          <p:nvPr/>
        </p:nvSpPr>
        <p:spPr>
          <a:xfrm>
            <a:off x="503582" y="6079644"/>
            <a:ext cx="5592417" cy="55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8" name="Table 12">
            <a:extLst>
              <a:ext uri="{FF2B5EF4-FFF2-40B4-BE49-F238E27FC236}">
                <a16:creationId xmlns:a16="http://schemas.microsoft.com/office/drawing/2014/main" id="{6C7F6609-BC6F-4E77-9490-CF5AF1B64EE2}"/>
              </a:ext>
            </a:extLst>
          </p:cNvPr>
          <p:cNvGraphicFramePr>
            <a:graphicFrameLocks noGrp="1"/>
          </p:cNvGraphicFramePr>
          <p:nvPr>
            <p:extLst>
              <p:ext uri="{D42A27DB-BD31-4B8C-83A1-F6EECF244321}">
                <p14:modId xmlns:p14="http://schemas.microsoft.com/office/powerpoint/2010/main" val="230393724"/>
              </p:ext>
            </p:extLst>
          </p:nvPr>
        </p:nvGraphicFramePr>
        <p:xfrm>
          <a:off x="6844957" y="1779339"/>
          <a:ext cx="4860000" cy="4860000"/>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1805658962"/>
                    </a:ext>
                  </a:extLst>
                </a:gridCol>
                <a:gridCol w="1620000">
                  <a:extLst>
                    <a:ext uri="{9D8B030D-6E8A-4147-A177-3AD203B41FA5}">
                      <a16:colId xmlns:a16="http://schemas.microsoft.com/office/drawing/2014/main" val="2037513305"/>
                    </a:ext>
                  </a:extLst>
                </a:gridCol>
                <a:gridCol w="1620000">
                  <a:extLst>
                    <a:ext uri="{9D8B030D-6E8A-4147-A177-3AD203B41FA5}">
                      <a16:colId xmlns:a16="http://schemas.microsoft.com/office/drawing/2014/main" val="176168774"/>
                    </a:ext>
                  </a:extLst>
                </a:gridCol>
              </a:tblGrid>
              <a:tr h="1620000">
                <a:tc>
                  <a:txBody>
                    <a:bodyPr/>
                    <a:lstStyle/>
                    <a:p>
                      <a:endParaRPr lang="en-AU" dirty="0"/>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dirty="0"/>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a:p>
                  </a:txBody>
                  <a:tcP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13411"/>
                  </a:ext>
                </a:extLst>
              </a:tr>
              <a:tr h="1620000">
                <a:tc>
                  <a:txBody>
                    <a:bodyPr/>
                    <a:lstStyle/>
                    <a:p>
                      <a:endParaRPr lang="en-AU" dirty="0"/>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dirty="0"/>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a:p>
                  </a:txBody>
                  <a:tcP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783129"/>
                  </a:ext>
                </a:extLst>
              </a:tr>
              <a:tr h="1620000">
                <a:tc>
                  <a:txBody>
                    <a:bodyPr/>
                    <a:lstStyle/>
                    <a:p>
                      <a:endParaRPr lang="en-AU"/>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dirty="0"/>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AU" dirty="0"/>
                    </a:p>
                  </a:txBody>
                  <a:tcP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223407"/>
                  </a:ext>
                </a:extLst>
              </a:tr>
            </a:tbl>
          </a:graphicData>
        </a:graphic>
      </p:graphicFrame>
      <p:sp>
        <p:nvSpPr>
          <p:cNvPr id="14" name="TextBox 13">
            <a:extLst>
              <a:ext uri="{FF2B5EF4-FFF2-40B4-BE49-F238E27FC236}">
                <a16:creationId xmlns:a16="http://schemas.microsoft.com/office/drawing/2014/main" id="{DB52F132-75BD-41FB-9CCF-FC0568D8058E}"/>
              </a:ext>
            </a:extLst>
          </p:cNvPr>
          <p:cNvSpPr txBox="1"/>
          <p:nvPr/>
        </p:nvSpPr>
        <p:spPr>
          <a:xfrm>
            <a:off x="6466186" y="732459"/>
            <a:ext cx="5062331" cy="954107"/>
          </a:xfrm>
          <a:prstGeom prst="rect">
            <a:avLst/>
          </a:prstGeom>
          <a:noFill/>
        </p:spPr>
        <p:txBody>
          <a:bodyPr wrap="square" rtlCol="0">
            <a:spAutoFit/>
          </a:bodyPr>
          <a:lstStyle/>
          <a:p>
            <a:r>
              <a:rPr lang="en-AU" sz="2800" dirty="0">
                <a:latin typeface="Comic Sans MS" panose="030F0702030302020204" pitchFamily="66" charset="0"/>
              </a:rPr>
              <a:t>Complete the Punnett square for this cross</a:t>
            </a:r>
          </a:p>
        </p:txBody>
      </p:sp>
      <p:sp>
        <p:nvSpPr>
          <p:cNvPr id="13" name="TextBox 12">
            <a:extLst>
              <a:ext uri="{FF2B5EF4-FFF2-40B4-BE49-F238E27FC236}">
                <a16:creationId xmlns:a16="http://schemas.microsoft.com/office/drawing/2014/main" id="{5709168A-26FD-4337-A94E-FF877B370DD7}"/>
              </a:ext>
            </a:extLst>
          </p:cNvPr>
          <p:cNvSpPr txBox="1"/>
          <p:nvPr/>
        </p:nvSpPr>
        <p:spPr>
          <a:xfrm>
            <a:off x="503583" y="2498035"/>
            <a:ext cx="346509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Greasy fur (n)</a:t>
            </a:r>
          </a:p>
        </p:txBody>
      </p:sp>
      <p:sp>
        <p:nvSpPr>
          <p:cNvPr id="15" name="TextBox 14">
            <a:extLst>
              <a:ext uri="{FF2B5EF4-FFF2-40B4-BE49-F238E27FC236}">
                <a16:creationId xmlns:a16="http://schemas.microsoft.com/office/drawing/2014/main" id="{8B4671E0-5AFB-4836-8BDA-68E72A7D1F63}"/>
              </a:ext>
            </a:extLst>
          </p:cNvPr>
          <p:cNvSpPr txBox="1"/>
          <p:nvPr/>
        </p:nvSpPr>
        <p:spPr>
          <a:xfrm>
            <a:off x="1794973" y="4769215"/>
            <a:ext cx="217370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Non-greasy</a:t>
            </a:r>
          </a:p>
        </p:txBody>
      </p:sp>
      <p:sp>
        <p:nvSpPr>
          <p:cNvPr id="16" name="TextBox 15">
            <a:extLst>
              <a:ext uri="{FF2B5EF4-FFF2-40B4-BE49-F238E27FC236}">
                <a16:creationId xmlns:a16="http://schemas.microsoft.com/office/drawing/2014/main" id="{BC7F63C9-9B05-4363-88F2-566E0E538CFF}"/>
              </a:ext>
            </a:extLst>
          </p:cNvPr>
          <p:cNvSpPr txBox="1"/>
          <p:nvPr/>
        </p:nvSpPr>
        <p:spPr>
          <a:xfrm>
            <a:off x="4237218" y="4750201"/>
            <a:ext cx="217370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Non-greasy</a:t>
            </a:r>
          </a:p>
        </p:txBody>
      </p:sp>
      <p:sp>
        <p:nvSpPr>
          <p:cNvPr id="17" name="TextBox 16">
            <a:extLst>
              <a:ext uri="{FF2B5EF4-FFF2-40B4-BE49-F238E27FC236}">
                <a16:creationId xmlns:a16="http://schemas.microsoft.com/office/drawing/2014/main" id="{79E51CCA-E162-4ED9-84D9-899EF9527879}"/>
              </a:ext>
            </a:extLst>
          </p:cNvPr>
          <p:cNvSpPr txBox="1"/>
          <p:nvPr/>
        </p:nvSpPr>
        <p:spPr>
          <a:xfrm>
            <a:off x="264868" y="1904016"/>
            <a:ext cx="5654669" cy="523220"/>
          </a:xfrm>
          <a:prstGeom prst="rect">
            <a:avLst/>
          </a:prstGeom>
          <a:solidFill>
            <a:schemeClr val="bg1"/>
          </a:solidFill>
        </p:spPr>
        <p:txBody>
          <a:bodyPr wrap="square" rtlCol="0">
            <a:spAutoFit/>
          </a:bodyPr>
          <a:lstStyle/>
          <a:p>
            <a:r>
              <a:rPr lang="en-AU" sz="2800" dirty="0">
                <a:latin typeface="Comic Sans MS" panose="030F0702030302020204" pitchFamily="66" charset="0"/>
              </a:rPr>
              <a:t>Which trait/allele is recessive?</a:t>
            </a:r>
          </a:p>
        </p:txBody>
      </p:sp>
      <p:sp>
        <p:nvSpPr>
          <p:cNvPr id="18" name="TextBox 17">
            <a:extLst>
              <a:ext uri="{FF2B5EF4-FFF2-40B4-BE49-F238E27FC236}">
                <a16:creationId xmlns:a16="http://schemas.microsoft.com/office/drawing/2014/main" id="{3E6313E5-ECED-4F87-8489-A528C4621DB9}"/>
              </a:ext>
            </a:extLst>
          </p:cNvPr>
          <p:cNvSpPr txBox="1"/>
          <p:nvPr/>
        </p:nvSpPr>
        <p:spPr>
          <a:xfrm>
            <a:off x="834189" y="947903"/>
            <a:ext cx="5374107" cy="523220"/>
          </a:xfrm>
          <a:prstGeom prst="rect">
            <a:avLst/>
          </a:prstGeom>
          <a:solidFill>
            <a:schemeClr val="bg1"/>
          </a:solidFill>
        </p:spPr>
        <p:txBody>
          <a:bodyPr wrap="square" rtlCol="0">
            <a:spAutoFit/>
          </a:bodyPr>
          <a:lstStyle/>
          <a:p>
            <a:r>
              <a:rPr lang="en-AU" sz="2800" dirty="0">
                <a:latin typeface="Comic Sans MS" panose="030F0702030302020204" pitchFamily="66" charset="0"/>
              </a:rPr>
              <a:t>Which trait/allele is dominant?</a:t>
            </a:r>
          </a:p>
        </p:txBody>
      </p:sp>
      <p:sp>
        <p:nvSpPr>
          <p:cNvPr id="2" name="TextBox 1">
            <a:extLst>
              <a:ext uri="{FF2B5EF4-FFF2-40B4-BE49-F238E27FC236}">
                <a16:creationId xmlns:a16="http://schemas.microsoft.com/office/drawing/2014/main" id="{D46CED93-7D24-42D5-AB67-C6F5893A4BE4}"/>
              </a:ext>
            </a:extLst>
          </p:cNvPr>
          <p:cNvSpPr txBox="1"/>
          <p:nvPr/>
        </p:nvSpPr>
        <p:spPr>
          <a:xfrm>
            <a:off x="1052248" y="1322969"/>
            <a:ext cx="3465095"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Non-greasy fur (N)</a:t>
            </a:r>
          </a:p>
        </p:txBody>
      </p:sp>
      <p:sp>
        <p:nvSpPr>
          <p:cNvPr id="3" name="TextBox 2">
            <a:extLst>
              <a:ext uri="{FF2B5EF4-FFF2-40B4-BE49-F238E27FC236}">
                <a16:creationId xmlns:a16="http://schemas.microsoft.com/office/drawing/2014/main" id="{89802666-6347-4FD8-BF36-97C76C42A9B6}"/>
              </a:ext>
            </a:extLst>
          </p:cNvPr>
          <p:cNvSpPr txBox="1"/>
          <p:nvPr/>
        </p:nvSpPr>
        <p:spPr>
          <a:xfrm>
            <a:off x="296254" y="4733956"/>
            <a:ext cx="1498717" cy="523220"/>
          </a:xfrm>
          <a:prstGeom prst="rect">
            <a:avLst/>
          </a:prstGeom>
          <a:solidFill>
            <a:schemeClr val="bg1"/>
          </a:solidFill>
        </p:spPr>
        <p:txBody>
          <a:bodyPr wrap="square" rtlCol="0">
            <a:spAutoFit/>
          </a:bodyPr>
          <a:lstStyle/>
          <a:p>
            <a:r>
              <a:rPr lang="en-AU" sz="2800" dirty="0" err="1">
                <a:latin typeface="Comic Sans MS" panose="030F0702030302020204" pitchFamily="66" charset="0"/>
              </a:rPr>
              <a:t>Pheno</a:t>
            </a:r>
            <a:endParaRPr lang="en-AU" sz="2800" dirty="0">
              <a:latin typeface="Comic Sans MS" panose="030F0702030302020204" pitchFamily="66" charset="0"/>
            </a:endParaRPr>
          </a:p>
        </p:txBody>
      </p:sp>
      <p:sp>
        <p:nvSpPr>
          <p:cNvPr id="19" name="TextBox 18">
            <a:extLst>
              <a:ext uri="{FF2B5EF4-FFF2-40B4-BE49-F238E27FC236}">
                <a16:creationId xmlns:a16="http://schemas.microsoft.com/office/drawing/2014/main" id="{2307EB47-A5AB-40FA-A2CC-8D2339BC6247}"/>
              </a:ext>
            </a:extLst>
          </p:cNvPr>
          <p:cNvSpPr txBox="1"/>
          <p:nvPr/>
        </p:nvSpPr>
        <p:spPr>
          <a:xfrm>
            <a:off x="296254" y="5424429"/>
            <a:ext cx="1498717" cy="523220"/>
          </a:xfrm>
          <a:prstGeom prst="rect">
            <a:avLst/>
          </a:prstGeom>
          <a:solidFill>
            <a:schemeClr val="bg1"/>
          </a:solidFill>
        </p:spPr>
        <p:txBody>
          <a:bodyPr wrap="square" rtlCol="0">
            <a:spAutoFit/>
          </a:bodyPr>
          <a:lstStyle/>
          <a:p>
            <a:r>
              <a:rPr lang="en-AU" sz="2800" dirty="0">
                <a:latin typeface="Comic Sans MS" panose="030F0702030302020204" pitchFamily="66" charset="0"/>
              </a:rPr>
              <a:t>Geno</a:t>
            </a:r>
          </a:p>
        </p:txBody>
      </p:sp>
      <p:sp>
        <p:nvSpPr>
          <p:cNvPr id="21" name="TextBox 20">
            <a:extLst>
              <a:ext uri="{FF2B5EF4-FFF2-40B4-BE49-F238E27FC236}">
                <a16:creationId xmlns:a16="http://schemas.microsoft.com/office/drawing/2014/main" id="{0B13E57D-8E77-45A2-971C-0768861C5283}"/>
              </a:ext>
            </a:extLst>
          </p:cNvPr>
          <p:cNvSpPr txBox="1"/>
          <p:nvPr/>
        </p:nvSpPr>
        <p:spPr>
          <a:xfrm>
            <a:off x="1917029" y="5337167"/>
            <a:ext cx="1130971" cy="646331"/>
          </a:xfrm>
          <a:prstGeom prst="rect">
            <a:avLst/>
          </a:prstGeom>
          <a:noFill/>
        </p:spPr>
        <p:txBody>
          <a:bodyPr wrap="square" rtlCol="0">
            <a:spAutoFit/>
          </a:bodyPr>
          <a:lstStyle/>
          <a:p>
            <a:r>
              <a:rPr lang="en-AU" sz="3600" dirty="0">
                <a:solidFill>
                  <a:schemeClr val="accent6">
                    <a:lumMod val="75000"/>
                  </a:schemeClr>
                </a:solidFill>
                <a:latin typeface="Comic Sans MS" panose="030F0702030302020204" pitchFamily="66" charset="0"/>
              </a:rPr>
              <a:t>X</a:t>
            </a:r>
            <a:r>
              <a:rPr lang="en-AU" sz="3600" baseline="30000" dirty="0">
                <a:solidFill>
                  <a:schemeClr val="accent6">
                    <a:lumMod val="75000"/>
                  </a:schemeClr>
                </a:solidFill>
                <a:latin typeface="Comic Sans MS" panose="030F0702030302020204" pitchFamily="66" charset="0"/>
              </a:rPr>
              <a:t>N</a:t>
            </a:r>
            <a:r>
              <a:rPr lang="en-AU" sz="3600" dirty="0">
                <a:solidFill>
                  <a:schemeClr val="accent6">
                    <a:lumMod val="75000"/>
                  </a:schemeClr>
                </a:solidFill>
                <a:latin typeface="Comic Sans MS" panose="030F0702030302020204" pitchFamily="66" charset="0"/>
              </a:rPr>
              <a:t>Y</a:t>
            </a:r>
          </a:p>
        </p:txBody>
      </p:sp>
      <p:pic>
        <p:nvPicPr>
          <p:cNvPr id="1026" name="Picture 2" descr="Male - Wikipedia">
            <a:extLst>
              <a:ext uri="{FF2B5EF4-FFF2-40B4-BE49-F238E27FC236}">
                <a16:creationId xmlns:a16="http://schemas.microsoft.com/office/drawing/2014/main" id="{1B8D0A6C-1A5B-45EC-90A9-A1C808C8A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2609" y="3751482"/>
            <a:ext cx="696756" cy="696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F64C2D2-EFFD-451C-80F5-669136F7F1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046" y="3782371"/>
            <a:ext cx="432263" cy="6483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0285EB7-0776-40AC-9CF2-8EB568D1E336}"/>
              </a:ext>
            </a:extLst>
          </p:cNvPr>
          <p:cNvSpPr txBox="1"/>
          <p:nvPr/>
        </p:nvSpPr>
        <p:spPr>
          <a:xfrm>
            <a:off x="4517343" y="5337167"/>
            <a:ext cx="1402194" cy="646331"/>
          </a:xfrm>
          <a:prstGeom prst="rect">
            <a:avLst/>
          </a:prstGeom>
          <a:noFill/>
        </p:spPr>
        <p:txBody>
          <a:bodyPr wrap="square" rtlCol="0">
            <a:spAutoFit/>
          </a:bodyPr>
          <a:lstStyle/>
          <a:p>
            <a:r>
              <a:rPr lang="en-AU" sz="3600" dirty="0" err="1">
                <a:solidFill>
                  <a:schemeClr val="accent6">
                    <a:lumMod val="75000"/>
                  </a:schemeClr>
                </a:solidFill>
                <a:latin typeface="Comic Sans MS" panose="030F0702030302020204" pitchFamily="66" charset="0"/>
              </a:rPr>
              <a:t>X</a:t>
            </a:r>
            <a:r>
              <a:rPr lang="en-AU" sz="3600" baseline="30000" dirty="0" err="1">
                <a:solidFill>
                  <a:schemeClr val="accent6">
                    <a:lumMod val="75000"/>
                  </a:schemeClr>
                </a:solidFill>
                <a:latin typeface="Comic Sans MS" panose="030F0702030302020204" pitchFamily="66" charset="0"/>
              </a:rPr>
              <a:t>N</a:t>
            </a:r>
            <a:r>
              <a:rPr lang="en-AU" sz="3600" dirty="0" err="1">
                <a:solidFill>
                  <a:schemeClr val="accent6">
                    <a:lumMod val="75000"/>
                  </a:schemeClr>
                </a:solidFill>
                <a:latin typeface="Comic Sans MS" panose="030F0702030302020204" pitchFamily="66" charset="0"/>
              </a:rPr>
              <a:t>X</a:t>
            </a:r>
            <a:r>
              <a:rPr lang="en-AU" sz="3600" baseline="30000" dirty="0" err="1">
                <a:solidFill>
                  <a:schemeClr val="accent6">
                    <a:lumMod val="75000"/>
                  </a:schemeClr>
                </a:solidFill>
                <a:latin typeface="Comic Sans MS" panose="030F0702030302020204" pitchFamily="66" charset="0"/>
              </a:rPr>
              <a:t>n</a:t>
            </a:r>
            <a:endParaRPr lang="en-AU" sz="3600" baseline="30000" dirty="0">
              <a:solidFill>
                <a:schemeClr val="accent6">
                  <a:lumMod val="75000"/>
                </a:schemeClr>
              </a:solidFill>
              <a:latin typeface="Comic Sans MS" panose="030F0702030302020204" pitchFamily="66" charset="0"/>
            </a:endParaRPr>
          </a:p>
        </p:txBody>
      </p:sp>
      <p:sp>
        <p:nvSpPr>
          <p:cNvPr id="24" name="TextBox 23">
            <a:extLst>
              <a:ext uri="{FF2B5EF4-FFF2-40B4-BE49-F238E27FC236}">
                <a16:creationId xmlns:a16="http://schemas.microsoft.com/office/drawing/2014/main" id="{9EDB7474-FF8F-40EA-BB4E-D436BEA9512A}"/>
              </a:ext>
            </a:extLst>
          </p:cNvPr>
          <p:cNvSpPr txBox="1"/>
          <p:nvPr/>
        </p:nvSpPr>
        <p:spPr>
          <a:xfrm>
            <a:off x="8573860" y="2485322"/>
            <a:ext cx="1402194" cy="769441"/>
          </a:xfrm>
          <a:prstGeom prst="rect">
            <a:avLst/>
          </a:prstGeom>
          <a:noFill/>
        </p:spPr>
        <p:txBody>
          <a:bodyPr wrap="square" rtlCol="0">
            <a:spAutoFit/>
          </a:bodyPr>
          <a:lstStyle/>
          <a:p>
            <a:r>
              <a:rPr lang="en-AU" sz="4400" dirty="0">
                <a:solidFill>
                  <a:schemeClr val="accent6">
                    <a:lumMod val="75000"/>
                  </a:schemeClr>
                </a:solidFill>
                <a:latin typeface="Comic Sans MS" panose="030F0702030302020204" pitchFamily="66" charset="0"/>
              </a:rPr>
              <a:t>X</a:t>
            </a:r>
            <a:r>
              <a:rPr lang="en-AU" sz="4400" baseline="30000" dirty="0">
                <a:solidFill>
                  <a:schemeClr val="accent6">
                    <a:lumMod val="75000"/>
                  </a:schemeClr>
                </a:solidFill>
                <a:latin typeface="Comic Sans MS" panose="030F0702030302020204" pitchFamily="66" charset="0"/>
              </a:rPr>
              <a:t>N</a:t>
            </a:r>
          </a:p>
        </p:txBody>
      </p:sp>
      <p:sp>
        <p:nvSpPr>
          <p:cNvPr id="25" name="TextBox 24">
            <a:extLst>
              <a:ext uri="{FF2B5EF4-FFF2-40B4-BE49-F238E27FC236}">
                <a16:creationId xmlns:a16="http://schemas.microsoft.com/office/drawing/2014/main" id="{858E6C65-2873-42C3-B62C-AD1EF8A2C0FB}"/>
              </a:ext>
            </a:extLst>
          </p:cNvPr>
          <p:cNvSpPr txBox="1"/>
          <p:nvPr/>
        </p:nvSpPr>
        <p:spPr>
          <a:xfrm>
            <a:off x="10302764" y="2498035"/>
            <a:ext cx="1402194" cy="769441"/>
          </a:xfrm>
          <a:prstGeom prst="rect">
            <a:avLst/>
          </a:prstGeom>
          <a:noFill/>
        </p:spPr>
        <p:txBody>
          <a:bodyPr wrap="square" rtlCol="0">
            <a:spAutoFit/>
          </a:bodyPr>
          <a:lstStyle/>
          <a:p>
            <a:r>
              <a:rPr lang="en-AU" sz="4400" dirty="0" err="1">
                <a:solidFill>
                  <a:schemeClr val="accent6">
                    <a:lumMod val="75000"/>
                  </a:schemeClr>
                </a:solidFill>
                <a:latin typeface="Comic Sans MS" panose="030F0702030302020204" pitchFamily="66" charset="0"/>
              </a:rPr>
              <a:t>X</a:t>
            </a:r>
            <a:r>
              <a:rPr lang="en-AU" sz="4400" baseline="30000" dirty="0" err="1">
                <a:solidFill>
                  <a:schemeClr val="accent6">
                    <a:lumMod val="75000"/>
                  </a:schemeClr>
                </a:solidFill>
                <a:latin typeface="Comic Sans MS" panose="030F0702030302020204" pitchFamily="66" charset="0"/>
              </a:rPr>
              <a:t>n</a:t>
            </a:r>
            <a:endParaRPr lang="en-AU" sz="4400" baseline="30000" dirty="0">
              <a:solidFill>
                <a:schemeClr val="accent6">
                  <a:lumMod val="75000"/>
                </a:schemeClr>
              </a:solidFill>
              <a:latin typeface="Comic Sans MS" panose="030F0702030302020204" pitchFamily="66" charset="0"/>
            </a:endParaRPr>
          </a:p>
        </p:txBody>
      </p:sp>
      <p:sp>
        <p:nvSpPr>
          <p:cNvPr id="26" name="TextBox 25">
            <a:extLst>
              <a:ext uri="{FF2B5EF4-FFF2-40B4-BE49-F238E27FC236}">
                <a16:creationId xmlns:a16="http://schemas.microsoft.com/office/drawing/2014/main" id="{B599B05A-170A-444E-A312-1C85CD561631}"/>
              </a:ext>
            </a:extLst>
          </p:cNvPr>
          <p:cNvSpPr txBox="1"/>
          <p:nvPr/>
        </p:nvSpPr>
        <p:spPr>
          <a:xfrm>
            <a:off x="7346639" y="3824032"/>
            <a:ext cx="1402194" cy="769441"/>
          </a:xfrm>
          <a:prstGeom prst="rect">
            <a:avLst/>
          </a:prstGeom>
          <a:noFill/>
        </p:spPr>
        <p:txBody>
          <a:bodyPr wrap="square" rtlCol="0">
            <a:spAutoFit/>
          </a:bodyPr>
          <a:lstStyle/>
          <a:p>
            <a:r>
              <a:rPr lang="en-AU" sz="4400" dirty="0">
                <a:solidFill>
                  <a:schemeClr val="accent6">
                    <a:lumMod val="75000"/>
                  </a:schemeClr>
                </a:solidFill>
                <a:latin typeface="Comic Sans MS" panose="030F0702030302020204" pitchFamily="66" charset="0"/>
              </a:rPr>
              <a:t>X</a:t>
            </a:r>
            <a:r>
              <a:rPr lang="en-AU" sz="4400" baseline="30000" dirty="0">
                <a:solidFill>
                  <a:schemeClr val="accent6">
                    <a:lumMod val="75000"/>
                  </a:schemeClr>
                </a:solidFill>
                <a:latin typeface="Comic Sans MS" panose="030F0702030302020204" pitchFamily="66" charset="0"/>
              </a:rPr>
              <a:t>N</a:t>
            </a:r>
          </a:p>
        </p:txBody>
      </p:sp>
      <p:sp>
        <p:nvSpPr>
          <p:cNvPr id="27" name="TextBox 26">
            <a:extLst>
              <a:ext uri="{FF2B5EF4-FFF2-40B4-BE49-F238E27FC236}">
                <a16:creationId xmlns:a16="http://schemas.microsoft.com/office/drawing/2014/main" id="{64936DC9-6010-4EB1-94E8-D9EF6F57F2E3}"/>
              </a:ext>
            </a:extLst>
          </p:cNvPr>
          <p:cNvSpPr txBox="1"/>
          <p:nvPr/>
        </p:nvSpPr>
        <p:spPr>
          <a:xfrm>
            <a:off x="7311774" y="5547462"/>
            <a:ext cx="1402194" cy="769441"/>
          </a:xfrm>
          <a:prstGeom prst="rect">
            <a:avLst/>
          </a:prstGeom>
          <a:noFill/>
        </p:spPr>
        <p:txBody>
          <a:bodyPr wrap="square" rtlCol="0">
            <a:spAutoFit/>
          </a:bodyPr>
          <a:lstStyle/>
          <a:p>
            <a:r>
              <a:rPr lang="en-AU" sz="4400" dirty="0">
                <a:solidFill>
                  <a:schemeClr val="accent6">
                    <a:lumMod val="75000"/>
                  </a:schemeClr>
                </a:solidFill>
                <a:latin typeface="Comic Sans MS" panose="030F0702030302020204" pitchFamily="66" charset="0"/>
              </a:rPr>
              <a:t>Y</a:t>
            </a:r>
            <a:endParaRPr lang="en-AU" sz="4400" baseline="30000" dirty="0">
              <a:solidFill>
                <a:schemeClr val="accent6">
                  <a:lumMod val="75000"/>
                </a:schemeClr>
              </a:solidFill>
              <a:latin typeface="Comic Sans MS" panose="030F0702030302020204" pitchFamily="66" charset="0"/>
            </a:endParaRPr>
          </a:p>
        </p:txBody>
      </p:sp>
      <p:sp>
        <p:nvSpPr>
          <p:cNvPr id="28" name="TextBox 27">
            <a:extLst>
              <a:ext uri="{FF2B5EF4-FFF2-40B4-BE49-F238E27FC236}">
                <a16:creationId xmlns:a16="http://schemas.microsoft.com/office/drawing/2014/main" id="{E39FB968-A682-4762-B98C-ED2FEAFA8EFE}"/>
              </a:ext>
            </a:extLst>
          </p:cNvPr>
          <p:cNvSpPr txBox="1"/>
          <p:nvPr/>
        </p:nvSpPr>
        <p:spPr>
          <a:xfrm>
            <a:off x="10196370" y="3891736"/>
            <a:ext cx="1402194" cy="646331"/>
          </a:xfrm>
          <a:prstGeom prst="rect">
            <a:avLst/>
          </a:prstGeom>
          <a:noFill/>
        </p:spPr>
        <p:txBody>
          <a:bodyPr wrap="square" rtlCol="0">
            <a:spAutoFit/>
          </a:bodyPr>
          <a:lstStyle/>
          <a:p>
            <a:r>
              <a:rPr lang="en-AU" sz="3600" dirty="0" err="1">
                <a:solidFill>
                  <a:schemeClr val="accent6">
                    <a:lumMod val="75000"/>
                  </a:schemeClr>
                </a:solidFill>
                <a:latin typeface="Comic Sans MS" panose="030F0702030302020204" pitchFamily="66" charset="0"/>
              </a:rPr>
              <a:t>X</a:t>
            </a:r>
            <a:r>
              <a:rPr lang="en-AU" sz="3600" baseline="30000" dirty="0" err="1">
                <a:solidFill>
                  <a:schemeClr val="accent6">
                    <a:lumMod val="75000"/>
                  </a:schemeClr>
                </a:solidFill>
                <a:latin typeface="Comic Sans MS" panose="030F0702030302020204" pitchFamily="66" charset="0"/>
              </a:rPr>
              <a:t>N</a:t>
            </a:r>
            <a:r>
              <a:rPr lang="en-AU" sz="3600" dirty="0" err="1">
                <a:solidFill>
                  <a:schemeClr val="accent6">
                    <a:lumMod val="75000"/>
                  </a:schemeClr>
                </a:solidFill>
                <a:latin typeface="Comic Sans MS" panose="030F0702030302020204" pitchFamily="66" charset="0"/>
              </a:rPr>
              <a:t>X</a:t>
            </a:r>
            <a:r>
              <a:rPr lang="en-AU" sz="3600" baseline="30000" dirty="0" err="1">
                <a:solidFill>
                  <a:schemeClr val="accent6">
                    <a:lumMod val="75000"/>
                  </a:schemeClr>
                </a:solidFill>
                <a:latin typeface="Comic Sans MS" panose="030F0702030302020204" pitchFamily="66" charset="0"/>
              </a:rPr>
              <a:t>n</a:t>
            </a:r>
            <a:endParaRPr lang="en-AU" sz="3600" baseline="30000" dirty="0">
              <a:solidFill>
                <a:schemeClr val="accent6">
                  <a:lumMod val="75000"/>
                </a:schemeClr>
              </a:solidFill>
              <a:latin typeface="Comic Sans MS" panose="030F0702030302020204" pitchFamily="66" charset="0"/>
            </a:endParaRPr>
          </a:p>
        </p:txBody>
      </p:sp>
      <p:sp>
        <p:nvSpPr>
          <p:cNvPr id="29" name="TextBox 28">
            <a:extLst>
              <a:ext uri="{FF2B5EF4-FFF2-40B4-BE49-F238E27FC236}">
                <a16:creationId xmlns:a16="http://schemas.microsoft.com/office/drawing/2014/main" id="{C772E16D-9008-431B-97B4-06BFEB6697B2}"/>
              </a:ext>
            </a:extLst>
          </p:cNvPr>
          <p:cNvSpPr txBox="1"/>
          <p:nvPr/>
        </p:nvSpPr>
        <p:spPr>
          <a:xfrm>
            <a:off x="8644085" y="3879023"/>
            <a:ext cx="1402194" cy="646331"/>
          </a:xfrm>
          <a:prstGeom prst="rect">
            <a:avLst/>
          </a:prstGeom>
          <a:noFill/>
        </p:spPr>
        <p:txBody>
          <a:bodyPr wrap="square" rtlCol="0">
            <a:spAutoFit/>
          </a:bodyPr>
          <a:lstStyle/>
          <a:p>
            <a:r>
              <a:rPr lang="en-AU" sz="3600" dirty="0">
                <a:solidFill>
                  <a:schemeClr val="accent6">
                    <a:lumMod val="75000"/>
                  </a:schemeClr>
                </a:solidFill>
                <a:latin typeface="Comic Sans MS" panose="030F0702030302020204" pitchFamily="66" charset="0"/>
              </a:rPr>
              <a:t>X</a:t>
            </a:r>
            <a:r>
              <a:rPr lang="en-AU" sz="3600" baseline="30000" dirty="0">
                <a:solidFill>
                  <a:schemeClr val="accent6">
                    <a:lumMod val="75000"/>
                  </a:schemeClr>
                </a:solidFill>
                <a:latin typeface="Comic Sans MS" panose="030F0702030302020204" pitchFamily="66" charset="0"/>
              </a:rPr>
              <a:t>N</a:t>
            </a:r>
            <a:r>
              <a:rPr lang="en-AU" sz="3600" dirty="0">
                <a:solidFill>
                  <a:schemeClr val="accent6">
                    <a:lumMod val="75000"/>
                  </a:schemeClr>
                </a:solidFill>
                <a:latin typeface="Comic Sans MS" panose="030F0702030302020204" pitchFamily="66" charset="0"/>
              </a:rPr>
              <a:t>X</a:t>
            </a:r>
            <a:r>
              <a:rPr lang="en-AU" sz="3600" baseline="30000" dirty="0">
                <a:solidFill>
                  <a:schemeClr val="accent6">
                    <a:lumMod val="75000"/>
                  </a:schemeClr>
                </a:solidFill>
                <a:latin typeface="Comic Sans MS" panose="030F0702030302020204" pitchFamily="66" charset="0"/>
              </a:rPr>
              <a:t>N</a:t>
            </a:r>
          </a:p>
        </p:txBody>
      </p:sp>
      <p:sp>
        <p:nvSpPr>
          <p:cNvPr id="30" name="TextBox 29">
            <a:extLst>
              <a:ext uri="{FF2B5EF4-FFF2-40B4-BE49-F238E27FC236}">
                <a16:creationId xmlns:a16="http://schemas.microsoft.com/office/drawing/2014/main" id="{6AD339E4-91E1-40ED-AF4C-E04BCB7E3146}"/>
              </a:ext>
            </a:extLst>
          </p:cNvPr>
          <p:cNvSpPr txBox="1"/>
          <p:nvPr/>
        </p:nvSpPr>
        <p:spPr>
          <a:xfrm>
            <a:off x="8683553" y="5713160"/>
            <a:ext cx="1402194" cy="646331"/>
          </a:xfrm>
          <a:prstGeom prst="rect">
            <a:avLst/>
          </a:prstGeom>
          <a:noFill/>
        </p:spPr>
        <p:txBody>
          <a:bodyPr wrap="square" rtlCol="0">
            <a:spAutoFit/>
          </a:bodyPr>
          <a:lstStyle/>
          <a:p>
            <a:r>
              <a:rPr lang="en-AU" sz="3600" dirty="0">
                <a:solidFill>
                  <a:schemeClr val="accent6">
                    <a:lumMod val="75000"/>
                  </a:schemeClr>
                </a:solidFill>
                <a:latin typeface="Comic Sans MS" panose="030F0702030302020204" pitchFamily="66" charset="0"/>
              </a:rPr>
              <a:t>X</a:t>
            </a:r>
            <a:r>
              <a:rPr lang="en-AU" sz="3600" baseline="30000" dirty="0">
                <a:solidFill>
                  <a:schemeClr val="accent6">
                    <a:lumMod val="75000"/>
                  </a:schemeClr>
                </a:solidFill>
                <a:latin typeface="Comic Sans MS" panose="030F0702030302020204" pitchFamily="66" charset="0"/>
              </a:rPr>
              <a:t>N</a:t>
            </a:r>
            <a:r>
              <a:rPr lang="en-AU" sz="3600" dirty="0">
                <a:solidFill>
                  <a:schemeClr val="accent6">
                    <a:lumMod val="75000"/>
                  </a:schemeClr>
                </a:solidFill>
                <a:latin typeface="Comic Sans MS" panose="030F0702030302020204" pitchFamily="66" charset="0"/>
              </a:rPr>
              <a:t>Y</a:t>
            </a:r>
            <a:endParaRPr lang="en-AU" sz="3600" baseline="30000" dirty="0">
              <a:solidFill>
                <a:schemeClr val="accent6">
                  <a:lumMod val="75000"/>
                </a:schemeClr>
              </a:solidFill>
              <a:latin typeface="Comic Sans MS" panose="030F0702030302020204" pitchFamily="66" charset="0"/>
            </a:endParaRPr>
          </a:p>
        </p:txBody>
      </p:sp>
      <p:sp>
        <p:nvSpPr>
          <p:cNvPr id="31" name="TextBox 30">
            <a:extLst>
              <a:ext uri="{FF2B5EF4-FFF2-40B4-BE49-F238E27FC236}">
                <a16:creationId xmlns:a16="http://schemas.microsoft.com/office/drawing/2014/main" id="{1AF6E12E-996A-4523-A52E-AA81DAE1E2F8}"/>
              </a:ext>
            </a:extLst>
          </p:cNvPr>
          <p:cNvSpPr txBox="1"/>
          <p:nvPr/>
        </p:nvSpPr>
        <p:spPr>
          <a:xfrm>
            <a:off x="10302764" y="5726347"/>
            <a:ext cx="1402194" cy="646331"/>
          </a:xfrm>
          <a:prstGeom prst="rect">
            <a:avLst/>
          </a:prstGeom>
          <a:noFill/>
        </p:spPr>
        <p:txBody>
          <a:bodyPr wrap="square" rtlCol="0">
            <a:spAutoFit/>
          </a:bodyPr>
          <a:lstStyle/>
          <a:p>
            <a:r>
              <a:rPr lang="en-AU" sz="3600" dirty="0" err="1">
                <a:solidFill>
                  <a:schemeClr val="accent6">
                    <a:lumMod val="75000"/>
                  </a:schemeClr>
                </a:solidFill>
                <a:latin typeface="Comic Sans MS" panose="030F0702030302020204" pitchFamily="66" charset="0"/>
              </a:rPr>
              <a:t>X</a:t>
            </a:r>
            <a:r>
              <a:rPr lang="en-AU" sz="3600" baseline="30000" dirty="0" err="1">
                <a:solidFill>
                  <a:schemeClr val="accent6">
                    <a:lumMod val="75000"/>
                  </a:schemeClr>
                </a:solidFill>
                <a:latin typeface="Comic Sans MS" panose="030F0702030302020204" pitchFamily="66" charset="0"/>
              </a:rPr>
              <a:t>n</a:t>
            </a:r>
            <a:r>
              <a:rPr lang="en-AU" sz="3600" dirty="0" err="1">
                <a:solidFill>
                  <a:schemeClr val="accent6">
                    <a:lumMod val="75000"/>
                  </a:schemeClr>
                </a:solidFill>
                <a:latin typeface="Comic Sans MS" panose="030F0702030302020204" pitchFamily="66" charset="0"/>
              </a:rPr>
              <a:t>Y</a:t>
            </a:r>
            <a:endParaRPr lang="en-AU" sz="3600" baseline="30000" dirty="0">
              <a:solidFill>
                <a:schemeClr val="accent6">
                  <a:lumMod val="75000"/>
                </a:schemeClr>
              </a:solidFill>
              <a:latin typeface="Comic Sans MS" panose="030F0702030302020204" pitchFamily="66" charset="0"/>
            </a:endParaRPr>
          </a:p>
        </p:txBody>
      </p:sp>
    </p:spTree>
    <p:extLst>
      <p:ext uri="{BB962C8B-B14F-4D97-AF65-F5344CB8AC3E}">
        <p14:creationId xmlns:p14="http://schemas.microsoft.com/office/powerpoint/2010/main" val="5085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2" grpId="0"/>
      <p:bldP spid="21" grpId="0"/>
      <p:bldP spid="23" grpId="0"/>
      <p:bldP spid="24" grpId="0"/>
      <p:bldP spid="25" grpId="0"/>
      <p:bldP spid="26" grpId="0"/>
      <p:bldP spid="27" grpId="0"/>
      <p:bldP spid="28" grpId="0"/>
      <p:bldP spid="29"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mouse fur</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493F7-46BB-480C-A53C-9F2361BC5DCA}"/>
              </a:ext>
            </a:extLst>
          </p:cNvPr>
          <p:cNvSpPr/>
          <p:nvPr/>
        </p:nvSpPr>
        <p:spPr>
          <a:xfrm>
            <a:off x="503583" y="6079644"/>
            <a:ext cx="4929808" cy="55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C8C61AA3-EBB4-4B86-8308-EEB091A4B58E}"/>
              </a:ext>
            </a:extLst>
          </p:cNvPr>
          <p:cNvPicPr>
            <a:picLocks noChangeAspect="1"/>
          </p:cNvPicPr>
          <p:nvPr/>
        </p:nvPicPr>
        <p:blipFill>
          <a:blip r:embed="rId3"/>
          <a:stretch>
            <a:fillRect/>
          </a:stretch>
        </p:blipFill>
        <p:spPr>
          <a:xfrm>
            <a:off x="200180" y="902292"/>
            <a:ext cx="8023629" cy="5676290"/>
          </a:xfrm>
          <a:prstGeom prst="rect">
            <a:avLst/>
          </a:prstGeom>
        </p:spPr>
      </p:pic>
      <p:sp>
        <p:nvSpPr>
          <p:cNvPr id="4" name="Speech Bubble: Rectangle with Corners Rounded 3">
            <a:extLst>
              <a:ext uri="{FF2B5EF4-FFF2-40B4-BE49-F238E27FC236}">
                <a16:creationId xmlns:a16="http://schemas.microsoft.com/office/drawing/2014/main" id="{09A0399D-E201-49E7-B696-79C063933643}"/>
              </a:ext>
            </a:extLst>
          </p:cNvPr>
          <p:cNvSpPr/>
          <p:nvPr/>
        </p:nvSpPr>
        <p:spPr>
          <a:xfrm>
            <a:off x="8799443" y="1285461"/>
            <a:ext cx="3101009" cy="2295238"/>
          </a:xfrm>
          <a:prstGeom prst="wedgeRoundRectCallout">
            <a:avLst>
              <a:gd name="adj1" fmla="val -76389"/>
              <a:gd name="adj2" fmla="val -200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latin typeface="Comic Sans MS" panose="030F0702030302020204" pitchFamily="66" charset="0"/>
              </a:rPr>
              <a:t>Determine the genotype and phenotype percentages for the offspring</a:t>
            </a:r>
          </a:p>
        </p:txBody>
      </p:sp>
      <p:sp>
        <p:nvSpPr>
          <p:cNvPr id="14" name="TextBox 13">
            <a:extLst>
              <a:ext uri="{FF2B5EF4-FFF2-40B4-BE49-F238E27FC236}">
                <a16:creationId xmlns:a16="http://schemas.microsoft.com/office/drawing/2014/main" id="{6E9CF7BD-BDF0-4C9C-8D33-767F541C5108}"/>
              </a:ext>
            </a:extLst>
          </p:cNvPr>
          <p:cNvSpPr txBox="1"/>
          <p:nvPr/>
        </p:nvSpPr>
        <p:spPr>
          <a:xfrm>
            <a:off x="822392" y="1841067"/>
            <a:ext cx="1664134" cy="769441"/>
          </a:xfrm>
          <a:prstGeom prst="rect">
            <a:avLst/>
          </a:prstGeom>
          <a:noFill/>
        </p:spPr>
        <p:txBody>
          <a:bodyPr wrap="square" rtlCol="0">
            <a:spAutoFit/>
          </a:bodyPr>
          <a:lstStyle/>
          <a:p>
            <a:r>
              <a:rPr lang="en-AU" sz="4400" dirty="0">
                <a:solidFill>
                  <a:schemeClr val="accent6">
                    <a:lumMod val="75000"/>
                  </a:schemeClr>
                </a:solidFill>
                <a:latin typeface="Comic Sans MS" panose="030F0702030302020204" pitchFamily="66" charset="0"/>
              </a:rPr>
              <a:t>X</a:t>
            </a:r>
            <a:r>
              <a:rPr lang="en-AU" sz="4400" baseline="30000" dirty="0">
                <a:solidFill>
                  <a:schemeClr val="accent6">
                    <a:lumMod val="75000"/>
                  </a:schemeClr>
                </a:solidFill>
                <a:latin typeface="Comic Sans MS" panose="030F0702030302020204" pitchFamily="66" charset="0"/>
              </a:rPr>
              <a:t>N</a:t>
            </a:r>
            <a:r>
              <a:rPr lang="en-AU" sz="4400" dirty="0">
                <a:solidFill>
                  <a:schemeClr val="accent6">
                    <a:lumMod val="75000"/>
                  </a:schemeClr>
                </a:solidFill>
                <a:latin typeface="Comic Sans MS" panose="030F0702030302020204" pitchFamily="66" charset="0"/>
              </a:rPr>
              <a:t>X</a:t>
            </a:r>
            <a:r>
              <a:rPr lang="en-AU" sz="4400" baseline="30000" dirty="0">
                <a:solidFill>
                  <a:schemeClr val="accent6">
                    <a:lumMod val="75000"/>
                  </a:schemeClr>
                </a:solidFill>
                <a:latin typeface="Comic Sans MS" panose="030F0702030302020204" pitchFamily="66" charset="0"/>
              </a:rPr>
              <a:t>N</a:t>
            </a:r>
          </a:p>
        </p:txBody>
      </p:sp>
      <p:sp>
        <p:nvSpPr>
          <p:cNvPr id="15" name="TextBox 14">
            <a:extLst>
              <a:ext uri="{FF2B5EF4-FFF2-40B4-BE49-F238E27FC236}">
                <a16:creationId xmlns:a16="http://schemas.microsoft.com/office/drawing/2014/main" id="{4FDE3014-9BC4-40AA-B07B-49035BB9CFA8}"/>
              </a:ext>
            </a:extLst>
          </p:cNvPr>
          <p:cNvSpPr txBox="1"/>
          <p:nvPr/>
        </p:nvSpPr>
        <p:spPr>
          <a:xfrm>
            <a:off x="2588285" y="1831287"/>
            <a:ext cx="1664134" cy="769441"/>
          </a:xfrm>
          <a:prstGeom prst="rect">
            <a:avLst/>
          </a:prstGeom>
          <a:noFill/>
        </p:spPr>
        <p:txBody>
          <a:bodyPr wrap="square" rtlCol="0">
            <a:spAutoFit/>
          </a:bodyPr>
          <a:lstStyle/>
          <a:p>
            <a:r>
              <a:rPr lang="en-AU" sz="4400" dirty="0" err="1">
                <a:solidFill>
                  <a:schemeClr val="accent6">
                    <a:lumMod val="75000"/>
                  </a:schemeClr>
                </a:solidFill>
                <a:latin typeface="Comic Sans MS" panose="030F0702030302020204" pitchFamily="66" charset="0"/>
              </a:rPr>
              <a:t>X</a:t>
            </a:r>
            <a:r>
              <a:rPr lang="en-AU" sz="4400" baseline="30000" dirty="0" err="1">
                <a:solidFill>
                  <a:schemeClr val="accent6">
                    <a:lumMod val="75000"/>
                  </a:schemeClr>
                </a:solidFill>
                <a:latin typeface="Comic Sans MS" panose="030F0702030302020204" pitchFamily="66" charset="0"/>
              </a:rPr>
              <a:t>N</a:t>
            </a:r>
            <a:r>
              <a:rPr lang="en-AU" sz="4400" dirty="0" err="1">
                <a:solidFill>
                  <a:schemeClr val="accent6">
                    <a:lumMod val="75000"/>
                  </a:schemeClr>
                </a:solidFill>
                <a:latin typeface="Comic Sans MS" panose="030F0702030302020204" pitchFamily="66" charset="0"/>
              </a:rPr>
              <a:t>X</a:t>
            </a:r>
            <a:r>
              <a:rPr lang="en-AU" sz="4400" baseline="30000" dirty="0" err="1">
                <a:solidFill>
                  <a:schemeClr val="accent6">
                    <a:lumMod val="75000"/>
                  </a:schemeClr>
                </a:solidFill>
                <a:latin typeface="Comic Sans MS" panose="030F0702030302020204" pitchFamily="66" charset="0"/>
              </a:rPr>
              <a:t>n</a:t>
            </a:r>
            <a:endParaRPr lang="en-AU" sz="4400" baseline="30000" dirty="0">
              <a:solidFill>
                <a:schemeClr val="accent6">
                  <a:lumMod val="75000"/>
                </a:schemeClr>
              </a:solidFill>
              <a:latin typeface="Comic Sans MS" panose="030F0702030302020204" pitchFamily="66" charset="0"/>
            </a:endParaRPr>
          </a:p>
        </p:txBody>
      </p:sp>
      <p:sp>
        <p:nvSpPr>
          <p:cNvPr id="16" name="TextBox 15">
            <a:extLst>
              <a:ext uri="{FF2B5EF4-FFF2-40B4-BE49-F238E27FC236}">
                <a16:creationId xmlns:a16="http://schemas.microsoft.com/office/drawing/2014/main" id="{A7935168-E6C7-4668-AA90-0A6DAD39081B}"/>
              </a:ext>
            </a:extLst>
          </p:cNvPr>
          <p:cNvSpPr txBox="1"/>
          <p:nvPr/>
        </p:nvSpPr>
        <p:spPr>
          <a:xfrm>
            <a:off x="4389462" y="1910521"/>
            <a:ext cx="1664134" cy="769441"/>
          </a:xfrm>
          <a:prstGeom prst="rect">
            <a:avLst/>
          </a:prstGeom>
          <a:noFill/>
        </p:spPr>
        <p:txBody>
          <a:bodyPr wrap="square" rtlCol="0">
            <a:spAutoFit/>
          </a:bodyPr>
          <a:lstStyle/>
          <a:p>
            <a:r>
              <a:rPr lang="en-AU" sz="4400" dirty="0">
                <a:solidFill>
                  <a:schemeClr val="accent6">
                    <a:lumMod val="75000"/>
                  </a:schemeClr>
                </a:solidFill>
                <a:latin typeface="Comic Sans MS" panose="030F0702030302020204" pitchFamily="66" charset="0"/>
              </a:rPr>
              <a:t>X</a:t>
            </a:r>
            <a:r>
              <a:rPr lang="en-AU" sz="4400" baseline="30000" dirty="0">
                <a:solidFill>
                  <a:schemeClr val="accent6">
                    <a:lumMod val="75000"/>
                  </a:schemeClr>
                </a:solidFill>
                <a:latin typeface="Comic Sans MS" panose="030F0702030302020204" pitchFamily="66" charset="0"/>
              </a:rPr>
              <a:t>N</a:t>
            </a:r>
            <a:r>
              <a:rPr lang="en-AU" sz="4400" dirty="0">
                <a:solidFill>
                  <a:schemeClr val="accent6">
                    <a:lumMod val="75000"/>
                  </a:schemeClr>
                </a:solidFill>
                <a:latin typeface="Comic Sans MS" panose="030F0702030302020204" pitchFamily="66" charset="0"/>
              </a:rPr>
              <a:t>Y</a:t>
            </a:r>
            <a:endParaRPr lang="en-AU" sz="4400" baseline="30000" dirty="0">
              <a:solidFill>
                <a:schemeClr val="accent6">
                  <a:lumMod val="75000"/>
                </a:schemeClr>
              </a:solidFill>
              <a:latin typeface="Comic Sans MS" panose="030F0702030302020204" pitchFamily="66" charset="0"/>
            </a:endParaRPr>
          </a:p>
        </p:txBody>
      </p:sp>
      <p:sp>
        <p:nvSpPr>
          <p:cNvPr id="17" name="TextBox 16">
            <a:extLst>
              <a:ext uri="{FF2B5EF4-FFF2-40B4-BE49-F238E27FC236}">
                <a16:creationId xmlns:a16="http://schemas.microsoft.com/office/drawing/2014/main" id="{B7B0E2C7-C898-48F4-BFD0-BAAF00B43C72}"/>
              </a:ext>
            </a:extLst>
          </p:cNvPr>
          <p:cNvSpPr txBox="1"/>
          <p:nvPr/>
        </p:nvSpPr>
        <p:spPr>
          <a:xfrm>
            <a:off x="6190639" y="1910520"/>
            <a:ext cx="1664134" cy="769441"/>
          </a:xfrm>
          <a:prstGeom prst="rect">
            <a:avLst/>
          </a:prstGeom>
          <a:noFill/>
        </p:spPr>
        <p:txBody>
          <a:bodyPr wrap="square" rtlCol="0">
            <a:spAutoFit/>
          </a:bodyPr>
          <a:lstStyle/>
          <a:p>
            <a:r>
              <a:rPr lang="en-AU" sz="4400" dirty="0" err="1">
                <a:solidFill>
                  <a:schemeClr val="accent6">
                    <a:lumMod val="75000"/>
                  </a:schemeClr>
                </a:solidFill>
                <a:latin typeface="Comic Sans MS" panose="030F0702030302020204" pitchFamily="66" charset="0"/>
              </a:rPr>
              <a:t>X</a:t>
            </a:r>
            <a:r>
              <a:rPr lang="en-AU" sz="4400" baseline="30000" dirty="0" err="1">
                <a:solidFill>
                  <a:schemeClr val="accent6">
                    <a:lumMod val="75000"/>
                  </a:schemeClr>
                </a:solidFill>
                <a:latin typeface="Comic Sans MS" panose="030F0702030302020204" pitchFamily="66" charset="0"/>
              </a:rPr>
              <a:t>n</a:t>
            </a:r>
            <a:r>
              <a:rPr lang="en-AU" sz="4400" dirty="0" err="1">
                <a:solidFill>
                  <a:schemeClr val="accent6">
                    <a:lumMod val="75000"/>
                  </a:schemeClr>
                </a:solidFill>
                <a:latin typeface="Comic Sans MS" panose="030F0702030302020204" pitchFamily="66" charset="0"/>
              </a:rPr>
              <a:t>Y</a:t>
            </a:r>
            <a:endParaRPr lang="en-AU" sz="4400" baseline="30000" dirty="0">
              <a:solidFill>
                <a:schemeClr val="accent6">
                  <a:lumMod val="75000"/>
                </a:schemeClr>
              </a:solidFill>
              <a:latin typeface="Comic Sans MS" panose="030F0702030302020204" pitchFamily="66" charset="0"/>
            </a:endParaRPr>
          </a:p>
        </p:txBody>
      </p:sp>
      <p:sp>
        <p:nvSpPr>
          <p:cNvPr id="18" name="TextBox 17">
            <a:extLst>
              <a:ext uri="{FF2B5EF4-FFF2-40B4-BE49-F238E27FC236}">
                <a16:creationId xmlns:a16="http://schemas.microsoft.com/office/drawing/2014/main" id="{19106D9F-3449-4D59-8156-83B1BD17007B}"/>
              </a:ext>
            </a:extLst>
          </p:cNvPr>
          <p:cNvSpPr txBox="1"/>
          <p:nvPr/>
        </p:nvSpPr>
        <p:spPr>
          <a:xfrm>
            <a:off x="666474" y="3540858"/>
            <a:ext cx="1765893" cy="1200329"/>
          </a:xfrm>
          <a:prstGeom prst="rect">
            <a:avLst/>
          </a:prstGeom>
          <a:noFill/>
        </p:spPr>
        <p:txBody>
          <a:bodyPr wrap="square" rtlCol="0">
            <a:spAutoFit/>
          </a:bodyPr>
          <a:lstStyle/>
          <a:p>
            <a:pPr algn="ctr"/>
            <a:r>
              <a:rPr lang="en-AU" sz="3600" dirty="0">
                <a:solidFill>
                  <a:srgbClr val="C00000"/>
                </a:solidFill>
                <a:latin typeface="Comic Sans MS" panose="030F0702030302020204" pitchFamily="66" charset="0"/>
              </a:rPr>
              <a:t>Normal female</a:t>
            </a:r>
            <a:endParaRPr lang="en-AU" sz="3600" baseline="30000" dirty="0">
              <a:solidFill>
                <a:srgbClr val="C00000"/>
              </a:solidFill>
              <a:latin typeface="Comic Sans MS" panose="030F0702030302020204" pitchFamily="66" charset="0"/>
            </a:endParaRPr>
          </a:p>
        </p:txBody>
      </p:sp>
      <p:sp>
        <p:nvSpPr>
          <p:cNvPr id="19" name="TextBox 18">
            <a:extLst>
              <a:ext uri="{FF2B5EF4-FFF2-40B4-BE49-F238E27FC236}">
                <a16:creationId xmlns:a16="http://schemas.microsoft.com/office/drawing/2014/main" id="{B35777A2-3942-41C4-B24F-8573F9B2D6CA}"/>
              </a:ext>
            </a:extLst>
          </p:cNvPr>
          <p:cNvSpPr txBox="1"/>
          <p:nvPr/>
        </p:nvSpPr>
        <p:spPr>
          <a:xfrm>
            <a:off x="2432367" y="3565899"/>
            <a:ext cx="1765893" cy="1200329"/>
          </a:xfrm>
          <a:prstGeom prst="rect">
            <a:avLst/>
          </a:prstGeom>
          <a:noFill/>
        </p:spPr>
        <p:txBody>
          <a:bodyPr wrap="square" rtlCol="0">
            <a:spAutoFit/>
          </a:bodyPr>
          <a:lstStyle/>
          <a:p>
            <a:pPr algn="ctr"/>
            <a:r>
              <a:rPr lang="en-AU" sz="3600" dirty="0">
                <a:solidFill>
                  <a:srgbClr val="C00000"/>
                </a:solidFill>
                <a:latin typeface="Comic Sans MS" panose="030F0702030302020204" pitchFamily="66" charset="0"/>
              </a:rPr>
              <a:t>Carrier female</a:t>
            </a:r>
            <a:endParaRPr lang="en-AU" sz="3600" baseline="30000" dirty="0">
              <a:solidFill>
                <a:srgbClr val="C00000"/>
              </a:solidFill>
              <a:latin typeface="Comic Sans MS" panose="030F0702030302020204" pitchFamily="66" charset="0"/>
            </a:endParaRPr>
          </a:p>
        </p:txBody>
      </p:sp>
      <p:sp>
        <p:nvSpPr>
          <p:cNvPr id="21" name="TextBox 20">
            <a:extLst>
              <a:ext uri="{FF2B5EF4-FFF2-40B4-BE49-F238E27FC236}">
                <a16:creationId xmlns:a16="http://schemas.microsoft.com/office/drawing/2014/main" id="{3CB4AA57-CAD6-4750-B5AF-C403DCFC4E36}"/>
              </a:ext>
            </a:extLst>
          </p:cNvPr>
          <p:cNvSpPr txBox="1"/>
          <p:nvPr/>
        </p:nvSpPr>
        <p:spPr>
          <a:xfrm>
            <a:off x="4284423" y="3550387"/>
            <a:ext cx="1765893" cy="1200329"/>
          </a:xfrm>
          <a:prstGeom prst="rect">
            <a:avLst/>
          </a:prstGeom>
          <a:noFill/>
        </p:spPr>
        <p:txBody>
          <a:bodyPr wrap="square" rtlCol="0">
            <a:spAutoFit/>
          </a:bodyPr>
          <a:lstStyle/>
          <a:p>
            <a:pPr algn="ctr"/>
            <a:r>
              <a:rPr lang="en-AU" sz="3600" dirty="0">
                <a:solidFill>
                  <a:srgbClr val="C00000"/>
                </a:solidFill>
                <a:latin typeface="Comic Sans MS" panose="030F0702030302020204" pitchFamily="66" charset="0"/>
              </a:rPr>
              <a:t>Normal male</a:t>
            </a:r>
            <a:endParaRPr lang="en-AU" sz="3600" baseline="30000" dirty="0">
              <a:solidFill>
                <a:srgbClr val="C00000"/>
              </a:solidFill>
              <a:latin typeface="Comic Sans MS" panose="030F0702030302020204" pitchFamily="66" charset="0"/>
            </a:endParaRPr>
          </a:p>
        </p:txBody>
      </p:sp>
      <p:sp>
        <p:nvSpPr>
          <p:cNvPr id="22" name="TextBox 21">
            <a:extLst>
              <a:ext uri="{FF2B5EF4-FFF2-40B4-BE49-F238E27FC236}">
                <a16:creationId xmlns:a16="http://schemas.microsoft.com/office/drawing/2014/main" id="{9161B885-0D48-4FD6-BC2C-EE8B1335B567}"/>
              </a:ext>
            </a:extLst>
          </p:cNvPr>
          <p:cNvSpPr txBox="1"/>
          <p:nvPr/>
        </p:nvSpPr>
        <p:spPr>
          <a:xfrm>
            <a:off x="6190639" y="3528617"/>
            <a:ext cx="1765893" cy="1200329"/>
          </a:xfrm>
          <a:prstGeom prst="rect">
            <a:avLst/>
          </a:prstGeom>
          <a:noFill/>
        </p:spPr>
        <p:txBody>
          <a:bodyPr wrap="square" rtlCol="0">
            <a:spAutoFit/>
          </a:bodyPr>
          <a:lstStyle/>
          <a:p>
            <a:pPr algn="ctr"/>
            <a:r>
              <a:rPr lang="en-AU" sz="3600" dirty="0">
                <a:solidFill>
                  <a:srgbClr val="C00000"/>
                </a:solidFill>
                <a:latin typeface="Comic Sans MS" panose="030F0702030302020204" pitchFamily="66" charset="0"/>
              </a:rPr>
              <a:t>Greasy male</a:t>
            </a:r>
            <a:endParaRPr lang="en-AU" sz="3600" baseline="30000" dirty="0">
              <a:solidFill>
                <a:srgbClr val="C00000"/>
              </a:solidFill>
              <a:latin typeface="Comic Sans MS" panose="030F0702030302020204" pitchFamily="66" charset="0"/>
            </a:endParaRPr>
          </a:p>
        </p:txBody>
      </p:sp>
      <p:sp>
        <p:nvSpPr>
          <p:cNvPr id="25" name="TextBox 24">
            <a:extLst>
              <a:ext uri="{FF2B5EF4-FFF2-40B4-BE49-F238E27FC236}">
                <a16:creationId xmlns:a16="http://schemas.microsoft.com/office/drawing/2014/main" id="{F6AD147F-3F99-497D-A98F-0A6F26856B83}"/>
              </a:ext>
            </a:extLst>
          </p:cNvPr>
          <p:cNvSpPr txBox="1"/>
          <p:nvPr/>
        </p:nvSpPr>
        <p:spPr>
          <a:xfrm>
            <a:off x="-153565" y="4849935"/>
            <a:ext cx="8703650" cy="1200329"/>
          </a:xfrm>
          <a:prstGeom prst="rect">
            <a:avLst/>
          </a:prstGeom>
          <a:noFill/>
        </p:spPr>
        <p:txBody>
          <a:bodyPr wrap="square" rtlCol="0">
            <a:spAutoFit/>
          </a:bodyPr>
          <a:lstStyle/>
          <a:p>
            <a:pPr algn="ctr"/>
            <a:r>
              <a:rPr lang="en-AU" sz="3600" dirty="0">
                <a:solidFill>
                  <a:srgbClr val="C00000"/>
                </a:solidFill>
                <a:latin typeface="Comic Sans MS" panose="030F0702030302020204" pitchFamily="66" charset="0"/>
              </a:rPr>
              <a:t>25% of all offspring are greasy </a:t>
            </a:r>
          </a:p>
          <a:p>
            <a:pPr algn="ctr"/>
            <a:r>
              <a:rPr lang="en-AU" sz="3600" dirty="0">
                <a:solidFill>
                  <a:srgbClr val="C00000"/>
                </a:solidFill>
                <a:latin typeface="Comic Sans MS" panose="030F0702030302020204" pitchFamily="66" charset="0"/>
              </a:rPr>
              <a:t>50% of all </a:t>
            </a:r>
            <a:r>
              <a:rPr lang="en-AU" sz="3600" u="sng" dirty="0">
                <a:solidFill>
                  <a:srgbClr val="C00000"/>
                </a:solidFill>
                <a:latin typeface="Comic Sans MS" panose="030F0702030302020204" pitchFamily="66" charset="0"/>
              </a:rPr>
              <a:t>male</a:t>
            </a:r>
            <a:r>
              <a:rPr lang="en-AU" sz="3600" dirty="0">
                <a:solidFill>
                  <a:srgbClr val="C00000"/>
                </a:solidFill>
                <a:latin typeface="Comic Sans MS" panose="030F0702030302020204" pitchFamily="66" charset="0"/>
              </a:rPr>
              <a:t> offspring are greasy</a:t>
            </a:r>
          </a:p>
        </p:txBody>
      </p:sp>
    </p:spTree>
    <p:extLst>
      <p:ext uri="{BB962C8B-B14F-4D97-AF65-F5344CB8AC3E}">
        <p14:creationId xmlns:p14="http://schemas.microsoft.com/office/powerpoint/2010/main" val="206239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150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1" grpId="0"/>
      <p:bldP spid="22"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haemophilia</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14489"/>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0D493F7-46BB-480C-A53C-9F2361BC5DCA}"/>
              </a:ext>
            </a:extLst>
          </p:cNvPr>
          <p:cNvSpPr/>
          <p:nvPr/>
        </p:nvSpPr>
        <p:spPr>
          <a:xfrm>
            <a:off x="503583" y="6079644"/>
            <a:ext cx="4929808" cy="55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79E3A1FC-0F01-4CC4-A055-18996D1B442B}"/>
              </a:ext>
            </a:extLst>
          </p:cNvPr>
          <p:cNvSpPr txBox="1"/>
          <p:nvPr/>
        </p:nvSpPr>
        <p:spPr>
          <a:xfrm>
            <a:off x="503583" y="1450858"/>
            <a:ext cx="10986052" cy="4401205"/>
          </a:xfrm>
          <a:prstGeom prst="rect">
            <a:avLst/>
          </a:prstGeom>
          <a:noFill/>
        </p:spPr>
        <p:txBody>
          <a:bodyPr wrap="square" rtlCol="0">
            <a:spAutoFit/>
          </a:bodyPr>
          <a:lstStyle/>
          <a:p>
            <a:r>
              <a:rPr lang="en-AU" sz="2800" dirty="0">
                <a:latin typeface="Comic Sans MS" panose="030F0702030302020204" pitchFamily="66" charset="0"/>
              </a:rPr>
              <a:t>1. Cross a father who has haemophilia (</a:t>
            </a:r>
            <a:r>
              <a:rPr lang="en-AU" sz="2800" dirty="0" err="1">
                <a:latin typeface="Comic Sans MS" panose="030F0702030302020204" pitchFamily="66" charset="0"/>
              </a:rPr>
              <a:t>X</a:t>
            </a:r>
            <a:r>
              <a:rPr lang="en-AU" sz="2800" baseline="30000" dirty="0" err="1">
                <a:latin typeface="Comic Sans MS" panose="030F0702030302020204" pitchFamily="66" charset="0"/>
              </a:rPr>
              <a:t>h</a:t>
            </a:r>
            <a:r>
              <a:rPr lang="en-AU" sz="2800" dirty="0" err="1">
                <a:latin typeface="Comic Sans MS" panose="030F0702030302020204" pitchFamily="66" charset="0"/>
              </a:rPr>
              <a:t>Y</a:t>
            </a:r>
            <a:r>
              <a:rPr lang="en-AU" sz="2800" dirty="0">
                <a:latin typeface="Comic Sans MS" panose="030F0702030302020204" pitchFamily="66" charset="0"/>
              </a:rPr>
              <a:t>) with a mother who doesn’t have haemophilia (X</a:t>
            </a:r>
            <a:r>
              <a:rPr lang="en-AU" sz="2800" baseline="30000" dirty="0">
                <a:latin typeface="Comic Sans MS" panose="030F0702030302020204" pitchFamily="66" charset="0"/>
              </a:rPr>
              <a:t>H</a:t>
            </a:r>
            <a:r>
              <a:rPr lang="en-AU" sz="2800" dirty="0">
                <a:latin typeface="Comic Sans MS" panose="030F0702030302020204" pitchFamily="66" charset="0"/>
              </a:rPr>
              <a:t>X</a:t>
            </a:r>
            <a:r>
              <a:rPr lang="en-AU" sz="2800" baseline="30000" dirty="0">
                <a:latin typeface="Comic Sans MS" panose="030F0702030302020204" pitchFamily="66" charset="0"/>
              </a:rPr>
              <a:t>H</a:t>
            </a:r>
            <a:r>
              <a:rPr lang="en-AU" sz="2800" dirty="0">
                <a:latin typeface="Comic Sans MS" panose="030F0702030302020204" pitchFamily="66" charset="0"/>
              </a:rPr>
              <a:t>). </a:t>
            </a:r>
          </a:p>
          <a:p>
            <a:r>
              <a:rPr lang="en-AU" sz="2800" dirty="0">
                <a:latin typeface="Comic Sans MS" panose="030F0702030302020204" pitchFamily="66" charset="0"/>
              </a:rPr>
              <a:t>Complete a Punnett square and circle any offspring who will have haemophilia.</a:t>
            </a:r>
          </a:p>
          <a:p>
            <a:endParaRPr lang="en-AU" sz="2800" dirty="0">
              <a:latin typeface="Comic Sans MS" panose="030F0702030302020204" pitchFamily="66" charset="0"/>
            </a:endParaRPr>
          </a:p>
          <a:p>
            <a:endParaRPr lang="en-AU" sz="2800" dirty="0">
              <a:latin typeface="Comic Sans MS" panose="030F0702030302020204" pitchFamily="66" charset="0"/>
            </a:endParaRPr>
          </a:p>
          <a:p>
            <a:r>
              <a:rPr lang="en-AU" sz="2800" dirty="0">
                <a:latin typeface="Comic Sans MS" panose="030F0702030302020204" pitchFamily="66" charset="0"/>
              </a:rPr>
              <a:t>2. Cross a father who doesn’t have haemophilia with a mother who is heterozygous for the trait.</a:t>
            </a:r>
          </a:p>
          <a:p>
            <a:r>
              <a:rPr lang="en-AU" sz="2800" dirty="0">
                <a:latin typeface="Comic Sans MS" panose="030F0702030302020204" pitchFamily="66" charset="0"/>
              </a:rPr>
              <a:t>Complete a Punnett square and circle any offspring who will have haemophilia. </a:t>
            </a:r>
          </a:p>
        </p:txBody>
      </p:sp>
    </p:spTree>
    <p:extLst>
      <p:ext uri="{BB962C8B-B14F-4D97-AF65-F5344CB8AC3E}">
        <p14:creationId xmlns:p14="http://schemas.microsoft.com/office/powerpoint/2010/main" val="251948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92765"/>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Sex-linked Inheritance – haemophilia</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14489"/>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6" name="Table 12">
            <a:extLst>
              <a:ext uri="{FF2B5EF4-FFF2-40B4-BE49-F238E27FC236}">
                <a16:creationId xmlns:a16="http://schemas.microsoft.com/office/drawing/2014/main" id="{92741435-0030-4144-9940-BAC54962BDDB}"/>
              </a:ext>
            </a:extLst>
          </p:cNvPr>
          <p:cNvGraphicFramePr>
            <a:graphicFrameLocks noGrp="1"/>
          </p:cNvGraphicFramePr>
          <p:nvPr>
            <p:extLst>
              <p:ext uri="{D42A27DB-BD31-4B8C-83A1-F6EECF244321}">
                <p14:modId xmlns:p14="http://schemas.microsoft.com/office/powerpoint/2010/main" val="997099528"/>
              </p:ext>
            </p:extLst>
          </p:nvPr>
        </p:nvGraphicFramePr>
        <p:xfrm>
          <a:off x="693682" y="1779339"/>
          <a:ext cx="4860000" cy="4860000"/>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1805658962"/>
                    </a:ext>
                  </a:extLst>
                </a:gridCol>
                <a:gridCol w="1620000">
                  <a:extLst>
                    <a:ext uri="{9D8B030D-6E8A-4147-A177-3AD203B41FA5}">
                      <a16:colId xmlns:a16="http://schemas.microsoft.com/office/drawing/2014/main" val="2037513305"/>
                    </a:ext>
                  </a:extLst>
                </a:gridCol>
                <a:gridCol w="1620000">
                  <a:extLst>
                    <a:ext uri="{9D8B030D-6E8A-4147-A177-3AD203B41FA5}">
                      <a16:colId xmlns:a16="http://schemas.microsoft.com/office/drawing/2014/main" val="176168774"/>
                    </a:ext>
                  </a:extLst>
                </a:gridCol>
              </a:tblGrid>
              <a:tr h="1620000">
                <a:tc>
                  <a:txBody>
                    <a:bodyPr/>
                    <a:lstStyle/>
                    <a:p>
                      <a:endParaRPr lang="en-AU" dirty="0"/>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a:latin typeface="Comic Sans MS" panose="030F0702030302020204" pitchFamily="66" charset="0"/>
                        </a:rPr>
                        <a:t>X</a:t>
                      </a:r>
                      <a:r>
                        <a:rPr lang="en-AU" sz="4000" baseline="30000" dirty="0">
                          <a:latin typeface="Comic Sans MS" panose="030F0702030302020204" pitchFamily="66" charset="0"/>
                        </a:rPr>
                        <a:t>H</a:t>
                      </a:r>
                    </a:p>
                  </a:txBody>
                  <a:tcPr anchor="b">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a:latin typeface="Comic Sans MS" panose="030F0702030302020204" pitchFamily="66" charset="0"/>
                        </a:rPr>
                        <a:t>X</a:t>
                      </a:r>
                      <a:r>
                        <a:rPr lang="en-AU" sz="4000" baseline="30000" dirty="0">
                          <a:latin typeface="Comic Sans MS" panose="030F0702030302020204" pitchFamily="66" charset="0"/>
                        </a:rPr>
                        <a:t>H</a:t>
                      </a:r>
                    </a:p>
                  </a:txBody>
                  <a:tcPr anchor="b">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13411"/>
                  </a:ext>
                </a:extLst>
              </a:tr>
              <a:tr h="1620000">
                <a:tc>
                  <a:txBody>
                    <a:bodyPr/>
                    <a:lstStyle/>
                    <a:p>
                      <a:pPr algn="r"/>
                      <a:r>
                        <a:rPr lang="en-AU" sz="4000" dirty="0" err="1">
                          <a:latin typeface="Comic Sans MS" panose="030F0702030302020204" pitchFamily="66" charset="0"/>
                        </a:rPr>
                        <a:t>X</a:t>
                      </a:r>
                      <a:r>
                        <a:rPr lang="en-AU" sz="4000" baseline="30000" dirty="0" err="1">
                          <a:latin typeface="Comic Sans MS" panose="030F0702030302020204" pitchFamily="66" charset="0"/>
                        </a:rPr>
                        <a:t>h</a:t>
                      </a:r>
                      <a:endParaRPr lang="en-AU" sz="4000" baseline="30000" dirty="0">
                        <a:latin typeface="Comic Sans MS" panose="030F0702030302020204" pitchFamily="66"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4000" dirty="0" err="1">
                          <a:latin typeface="Comic Sans MS" panose="030F0702030302020204" pitchFamily="66" charset="0"/>
                        </a:rPr>
                        <a:t>X</a:t>
                      </a:r>
                      <a:r>
                        <a:rPr lang="en-AU" sz="4000" baseline="30000" dirty="0" err="1">
                          <a:latin typeface="Comic Sans MS" panose="030F0702030302020204" pitchFamily="66" charset="0"/>
                        </a:rPr>
                        <a:t>H</a:t>
                      </a:r>
                      <a:r>
                        <a:rPr lang="en-AU" sz="4000" dirty="0" err="1">
                          <a:latin typeface="Comic Sans MS" panose="030F0702030302020204" pitchFamily="66" charset="0"/>
                        </a:rPr>
                        <a:t>X</a:t>
                      </a:r>
                      <a:r>
                        <a:rPr lang="en-AU" sz="4000" baseline="30000" dirty="0" err="1">
                          <a:latin typeface="Comic Sans MS" panose="030F0702030302020204" pitchFamily="66" charset="0"/>
                        </a:rPr>
                        <a:t>h</a:t>
                      </a:r>
                      <a:endParaRPr lang="en-AU" sz="4000" dirty="0">
                        <a:latin typeface="Comic Sans MS" panose="030F0702030302020204" pitchFamily="66" charset="0"/>
                      </a:endParaRPr>
                    </a:p>
                  </a:txBody>
                  <a:tcPr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err="1">
                          <a:latin typeface="Comic Sans MS" panose="030F0702030302020204" pitchFamily="66" charset="0"/>
                        </a:rPr>
                        <a:t>X</a:t>
                      </a:r>
                      <a:r>
                        <a:rPr lang="en-AU" sz="4000" baseline="30000" dirty="0" err="1">
                          <a:latin typeface="Comic Sans MS" panose="030F0702030302020204" pitchFamily="66" charset="0"/>
                        </a:rPr>
                        <a:t>H</a:t>
                      </a:r>
                      <a:r>
                        <a:rPr lang="en-AU" sz="4000" dirty="0" err="1">
                          <a:latin typeface="Comic Sans MS" panose="030F0702030302020204" pitchFamily="66" charset="0"/>
                        </a:rPr>
                        <a:t>X</a:t>
                      </a:r>
                      <a:r>
                        <a:rPr lang="en-AU" sz="4000" baseline="30000" dirty="0" err="1">
                          <a:latin typeface="Comic Sans MS" panose="030F0702030302020204" pitchFamily="66" charset="0"/>
                        </a:rPr>
                        <a:t>h</a:t>
                      </a:r>
                      <a:endParaRPr lang="en-AU" sz="4000" dirty="0">
                        <a:latin typeface="Comic Sans MS" panose="030F0702030302020204" pitchFamily="66" charset="0"/>
                      </a:endParaRPr>
                    </a:p>
                  </a:txBody>
                  <a:tcPr anchor="ct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783129"/>
                  </a:ext>
                </a:extLst>
              </a:tr>
              <a:tr h="1620000">
                <a:tc>
                  <a:txBody>
                    <a:bodyPr/>
                    <a:lstStyle/>
                    <a:p>
                      <a:pPr algn="r"/>
                      <a:r>
                        <a:rPr lang="en-AU" sz="4000" dirty="0">
                          <a:latin typeface="Comic Sans MS" panose="030F0702030302020204" pitchFamily="66" charset="0"/>
                        </a:rPr>
                        <a:t>Y</a:t>
                      </a: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a:latin typeface="Comic Sans MS" panose="030F0702030302020204" pitchFamily="66" charset="0"/>
                        </a:rPr>
                        <a:t>X</a:t>
                      </a:r>
                      <a:r>
                        <a:rPr lang="en-AU" sz="4000" baseline="30000" dirty="0">
                          <a:latin typeface="Comic Sans MS" panose="030F0702030302020204" pitchFamily="66" charset="0"/>
                        </a:rPr>
                        <a:t>H</a:t>
                      </a:r>
                      <a:r>
                        <a:rPr lang="en-AU" sz="4000" dirty="0">
                          <a:latin typeface="Comic Sans MS" panose="030F0702030302020204" pitchFamily="66" charset="0"/>
                        </a:rPr>
                        <a:t>Y</a:t>
                      </a:r>
                    </a:p>
                  </a:txBody>
                  <a:tcPr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a:latin typeface="Comic Sans MS" panose="030F0702030302020204" pitchFamily="66" charset="0"/>
                        </a:rPr>
                        <a:t>X</a:t>
                      </a:r>
                      <a:r>
                        <a:rPr lang="en-AU" sz="4000" baseline="30000" dirty="0">
                          <a:latin typeface="Comic Sans MS" panose="030F0702030302020204" pitchFamily="66" charset="0"/>
                        </a:rPr>
                        <a:t>H</a:t>
                      </a:r>
                      <a:r>
                        <a:rPr lang="en-AU" sz="4000" dirty="0">
                          <a:latin typeface="Comic Sans MS" panose="030F0702030302020204" pitchFamily="66" charset="0"/>
                        </a:rPr>
                        <a:t>Y</a:t>
                      </a:r>
                    </a:p>
                  </a:txBody>
                  <a:tcPr anchor="ct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223407"/>
                  </a:ext>
                </a:extLst>
              </a:tr>
            </a:tbl>
          </a:graphicData>
        </a:graphic>
      </p:graphicFrame>
      <p:sp>
        <p:nvSpPr>
          <p:cNvPr id="17" name="Oval 16">
            <a:extLst>
              <a:ext uri="{FF2B5EF4-FFF2-40B4-BE49-F238E27FC236}">
                <a16:creationId xmlns:a16="http://schemas.microsoft.com/office/drawing/2014/main" id="{DFB2A401-0DA5-4525-87B4-04FA8A6A2D3D}"/>
              </a:ext>
            </a:extLst>
          </p:cNvPr>
          <p:cNvSpPr/>
          <p:nvPr/>
        </p:nvSpPr>
        <p:spPr>
          <a:xfrm>
            <a:off x="473573" y="1253077"/>
            <a:ext cx="913707" cy="865376"/>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#1</a:t>
            </a:r>
          </a:p>
        </p:txBody>
      </p:sp>
      <p:sp>
        <p:nvSpPr>
          <p:cNvPr id="18" name="Oval 17">
            <a:extLst>
              <a:ext uri="{FF2B5EF4-FFF2-40B4-BE49-F238E27FC236}">
                <a16:creationId xmlns:a16="http://schemas.microsoft.com/office/drawing/2014/main" id="{0CBE8334-3423-4C0A-B327-561043E8BCBA}"/>
              </a:ext>
            </a:extLst>
          </p:cNvPr>
          <p:cNvSpPr/>
          <p:nvPr/>
        </p:nvSpPr>
        <p:spPr>
          <a:xfrm>
            <a:off x="6554240" y="1101386"/>
            <a:ext cx="1060176" cy="9472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graphicFrame>
        <p:nvGraphicFramePr>
          <p:cNvPr id="19" name="Table 12">
            <a:extLst>
              <a:ext uri="{FF2B5EF4-FFF2-40B4-BE49-F238E27FC236}">
                <a16:creationId xmlns:a16="http://schemas.microsoft.com/office/drawing/2014/main" id="{30379293-30A9-4AE7-B243-713B62AC8417}"/>
              </a:ext>
            </a:extLst>
          </p:cNvPr>
          <p:cNvGraphicFramePr>
            <a:graphicFrameLocks noGrp="1"/>
          </p:cNvGraphicFramePr>
          <p:nvPr>
            <p:extLst>
              <p:ext uri="{D42A27DB-BD31-4B8C-83A1-F6EECF244321}">
                <p14:modId xmlns:p14="http://schemas.microsoft.com/office/powerpoint/2010/main" val="3941883700"/>
              </p:ext>
            </p:extLst>
          </p:nvPr>
        </p:nvGraphicFramePr>
        <p:xfrm>
          <a:off x="6798402" y="1779339"/>
          <a:ext cx="4860000" cy="4860000"/>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1805658962"/>
                    </a:ext>
                  </a:extLst>
                </a:gridCol>
                <a:gridCol w="1620000">
                  <a:extLst>
                    <a:ext uri="{9D8B030D-6E8A-4147-A177-3AD203B41FA5}">
                      <a16:colId xmlns:a16="http://schemas.microsoft.com/office/drawing/2014/main" val="2037513305"/>
                    </a:ext>
                  </a:extLst>
                </a:gridCol>
                <a:gridCol w="1620000">
                  <a:extLst>
                    <a:ext uri="{9D8B030D-6E8A-4147-A177-3AD203B41FA5}">
                      <a16:colId xmlns:a16="http://schemas.microsoft.com/office/drawing/2014/main" val="176168774"/>
                    </a:ext>
                  </a:extLst>
                </a:gridCol>
              </a:tblGrid>
              <a:tr h="1620000">
                <a:tc>
                  <a:txBody>
                    <a:bodyPr/>
                    <a:lstStyle/>
                    <a:p>
                      <a:endParaRPr lang="en-AU" dirty="0"/>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a:latin typeface="Comic Sans MS" panose="030F0702030302020204" pitchFamily="66" charset="0"/>
                        </a:rPr>
                        <a:t>X</a:t>
                      </a:r>
                      <a:r>
                        <a:rPr lang="en-AU" sz="4000" baseline="30000" dirty="0">
                          <a:latin typeface="Comic Sans MS" panose="030F0702030302020204" pitchFamily="66" charset="0"/>
                        </a:rPr>
                        <a:t>H</a:t>
                      </a:r>
                      <a:endParaRPr lang="en-AU" sz="4000" dirty="0">
                        <a:latin typeface="Comic Sans MS" panose="030F0702030302020204" pitchFamily="66" charset="0"/>
                      </a:endParaRPr>
                    </a:p>
                  </a:txBody>
                  <a:tcPr anchor="b">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4000" dirty="0" err="1">
                          <a:latin typeface="Comic Sans MS" panose="030F0702030302020204" pitchFamily="66" charset="0"/>
                        </a:rPr>
                        <a:t>X</a:t>
                      </a:r>
                      <a:r>
                        <a:rPr lang="en-AU" sz="4000" baseline="30000" dirty="0" err="1">
                          <a:latin typeface="Comic Sans MS" panose="030F0702030302020204" pitchFamily="66" charset="0"/>
                        </a:rPr>
                        <a:t>h</a:t>
                      </a:r>
                      <a:endParaRPr lang="en-AU" sz="4000" dirty="0">
                        <a:latin typeface="Comic Sans MS" panose="030F0702030302020204" pitchFamily="66" charset="0"/>
                      </a:endParaRPr>
                    </a:p>
                  </a:txBody>
                  <a:tcPr anchor="b">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113411"/>
                  </a:ext>
                </a:extLst>
              </a:tr>
              <a:tr h="1620000">
                <a:tc>
                  <a:txBody>
                    <a:bodyPr/>
                    <a:lstStyle/>
                    <a:p>
                      <a:pPr algn="r"/>
                      <a:r>
                        <a:rPr lang="en-AU" sz="4000" dirty="0">
                          <a:latin typeface="Comic Sans MS" panose="030F0702030302020204" pitchFamily="66" charset="0"/>
                        </a:rPr>
                        <a:t>X</a:t>
                      </a:r>
                      <a:r>
                        <a:rPr lang="en-AU" sz="4000" baseline="30000" dirty="0">
                          <a:latin typeface="Comic Sans MS" panose="030F0702030302020204" pitchFamily="66" charset="0"/>
                        </a:rPr>
                        <a:t>H</a:t>
                      </a:r>
                      <a:endParaRPr lang="en-AU" sz="4000" dirty="0">
                        <a:latin typeface="Comic Sans MS" panose="030F0702030302020204" pitchFamily="66" charset="0"/>
                      </a:endParaRP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4000" dirty="0">
                          <a:latin typeface="Comic Sans MS" panose="030F0702030302020204" pitchFamily="66" charset="0"/>
                        </a:rPr>
                        <a:t>X</a:t>
                      </a:r>
                      <a:r>
                        <a:rPr lang="en-AU" sz="4000" baseline="30000" dirty="0">
                          <a:latin typeface="Comic Sans MS" panose="030F0702030302020204" pitchFamily="66" charset="0"/>
                        </a:rPr>
                        <a:t>H</a:t>
                      </a:r>
                      <a:r>
                        <a:rPr lang="en-AU" sz="4000" dirty="0">
                          <a:latin typeface="Comic Sans MS" panose="030F0702030302020204" pitchFamily="66" charset="0"/>
                        </a:rPr>
                        <a:t>X</a:t>
                      </a:r>
                      <a:r>
                        <a:rPr lang="en-AU" sz="4000" baseline="30000" dirty="0">
                          <a:latin typeface="Comic Sans MS" panose="030F0702030302020204" pitchFamily="66" charset="0"/>
                        </a:rPr>
                        <a:t>H</a:t>
                      </a:r>
                      <a:endParaRPr lang="en-AU" sz="4000" dirty="0">
                        <a:latin typeface="Comic Sans MS" panose="030F0702030302020204" pitchFamily="66" charset="0"/>
                      </a:endParaRPr>
                    </a:p>
                  </a:txBody>
                  <a:tcPr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4000" dirty="0" err="1">
                          <a:latin typeface="Comic Sans MS" panose="030F0702030302020204" pitchFamily="66" charset="0"/>
                        </a:rPr>
                        <a:t>X</a:t>
                      </a:r>
                      <a:r>
                        <a:rPr lang="en-AU" sz="4000" baseline="30000" dirty="0" err="1">
                          <a:latin typeface="Comic Sans MS" panose="030F0702030302020204" pitchFamily="66" charset="0"/>
                        </a:rPr>
                        <a:t>H</a:t>
                      </a:r>
                      <a:r>
                        <a:rPr lang="en-AU" sz="4000" dirty="0" err="1">
                          <a:latin typeface="Comic Sans MS" panose="030F0702030302020204" pitchFamily="66" charset="0"/>
                        </a:rPr>
                        <a:t>X</a:t>
                      </a:r>
                      <a:r>
                        <a:rPr lang="en-AU" sz="4000" baseline="30000" dirty="0" err="1">
                          <a:latin typeface="Comic Sans MS" panose="030F0702030302020204" pitchFamily="66" charset="0"/>
                        </a:rPr>
                        <a:t>h</a:t>
                      </a:r>
                      <a:endParaRPr lang="en-AU" sz="4000" dirty="0">
                        <a:latin typeface="Comic Sans MS" panose="030F0702030302020204" pitchFamily="66" charset="0"/>
                      </a:endParaRPr>
                    </a:p>
                  </a:txBody>
                  <a:tcPr anchor="ct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783129"/>
                  </a:ext>
                </a:extLst>
              </a:tr>
              <a:tr h="1620000">
                <a:tc>
                  <a:txBody>
                    <a:bodyPr/>
                    <a:lstStyle/>
                    <a:p>
                      <a:pPr algn="r"/>
                      <a:r>
                        <a:rPr lang="en-AU" sz="4000" dirty="0">
                          <a:latin typeface="Comic Sans MS" panose="030F0702030302020204" pitchFamily="66" charset="0"/>
                        </a:rPr>
                        <a:t>Y</a:t>
                      </a:r>
                    </a:p>
                  </a:txBody>
                  <a:tcPr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4000" dirty="0">
                          <a:latin typeface="Comic Sans MS" panose="030F0702030302020204" pitchFamily="66" charset="0"/>
                        </a:rPr>
                        <a:t>X</a:t>
                      </a:r>
                      <a:r>
                        <a:rPr lang="en-AU" sz="4000" baseline="30000" dirty="0">
                          <a:latin typeface="Comic Sans MS" panose="030F0702030302020204" pitchFamily="66" charset="0"/>
                        </a:rPr>
                        <a:t>H</a:t>
                      </a:r>
                      <a:r>
                        <a:rPr lang="en-AU" sz="4000" dirty="0">
                          <a:latin typeface="Comic Sans MS" panose="030F0702030302020204" pitchFamily="66" charset="0"/>
                        </a:rPr>
                        <a:t>Y</a:t>
                      </a:r>
                    </a:p>
                  </a:txBody>
                  <a:tcPr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4000" dirty="0" err="1">
                          <a:latin typeface="Comic Sans MS" panose="030F0702030302020204" pitchFamily="66" charset="0"/>
                        </a:rPr>
                        <a:t>X</a:t>
                      </a:r>
                      <a:r>
                        <a:rPr lang="en-AU" sz="4000" baseline="30000" dirty="0" err="1">
                          <a:latin typeface="Comic Sans MS" panose="030F0702030302020204" pitchFamily="66" charset="0"/>
                        </a:rPr>
                        <a:t>h</a:t>
                      </a:r>
                      <a:r>
                        <a:rPr lang="en-AU" sz="4000" dirty="0" err="1">
                          <a:latin typeface="Comic Sans MS" panose="030F0702030302020204" pitchFamily="66" charset="0"/>
                        </a:rPr>
                        <a:t>Y</a:t>
                      </a:r>
                      <a:endParaRPr lang="en-AU" sz="4000" dirty="0">
                        <a:latin typeface="Comic Sans MS" panose="030F0702030302020204" pitchFamily="66" charset="0"/>
                      </a:endParaRPr>
                    </a:p>
                  </a:txBody>
                  <a:tcPr anchor="ctr">
                    <a:lnL w="190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223407"/>
                  </a:ext>
                </a:extLst>
              </a:tr>
            </a:tbl>
          </a:graphicData>
        </a:graphic>
      </p:graphicFrame>
      <p:sp>
        <p:nvSpPr>
          <p:cNvPr id="2" name="TextBox 1">
            <a:extLst>
              <a:ext uri="{FF2B5EF4-FFF2-40B4-BE49-F238E27FC236}">
                <a16:creationId xmlns:a16="http://schemas.microsoft.com/office/drawing/2014/main" id="{8AC9BA5B-5452-454F-A643-C45637D4C408}"/>
              </a:ext>
            </a:extLst>
          </p:cNvPr>
          <p:cNvSpPr txBox="1"/>
          <p:nvPr/>
        </p:nvSpPr>
        <p:spPr>
          <a:xfrm rot="2067264">
            <a:off x="1095482" y="4133796"/>
            <a:ext cx="4896797" cy="830997"/>
          </a:xfrm>
          <a:prstGeom prst="rect">
            <a:avLst/>
          </a:prstGeom>
          <a:solidFill>
            <a:schemeClr val="accent4">
              <a:lumMod val="40000"/>
              <a:lumOff val="60000"/>
            </a:schemeClr>
          </a:solidFill>
        </p:spPr>
        <p:txBody>
          <a:bodyPr wrap="square" rtlCol="0">
            <a:spAutoFit/>
          </a:bodyPr>
          <a:lstStyle/>
          <a:p>
            <a:pPr algn="ctr"/>
            <a:r>
              <a:rPr lang="en-AU" sz="4800" dirty="0">
                <a:solidFill>
                  <a:srgbClr val="C00000"/>
                </a:solidFill>
              </a:rPr>
              <a:t>NONE!</a:t>
            </a:r>
          </a:p>
        </p:txBody>
      </p:sp>
      <p:sp>
        <p:nvSpPr>
          <p:cNvPr id="21" name="Oval 20">
            <a:extLst>
              <a:ext uri="{FF2B5EF4-FFF2-40B4-BE49-F238E27FC236}">
                <a16:creationId xmlns:a16="http://schemas.microsoft.com/office/drawing/2014/main" id="{FEC026A9-1D53-46FB-B2DE-E3AD521B4F9E}"/>
              </a:ext>
            </a:extLst>
          </p:cNvPr>
          <p:cNvSpPr/>
          <p:nvPr/>
        </p:nvSpPr>
        <p:spPr>
          <a:xfrm>
            <a:off x="10305620" y="5374330"/>
            <a:ext cx="1060176" cy="94729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338502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F05B879A-6C48-46B8-AF1B-15D970C4C2D9}"/>
              </a:ext>
            </a:extLst>
          </p:cNvPr>
          <p:cNvSpPr>
            <a:spLocks noGrp="1"/>
          </p:cNvSpPr>
          <p:nvPr>
            <p:ph type="ctrTitle"/>
          </p:nvPr>
        </p:nvSpPr>
        <p:spPr>
          <a:xfrm>
            <a:off x="1523847" y="446741"/>
            <a:ext cx="9144000" cy="1570318"/>
          </a:xfrm>
        </p:spPr>
        <p:txBody>
          <a:bodyPr anchor="ctr">
            <a:normAutofit fontScale="90000"/>
          </a:bodyPr>
          <a:lstStyle/>
          <a:p>
            <a:r>
              <a:rPr lang="en-AU" dirty="0"/>
              <a:t>Co-dominance… </a:t>
            </a:r>
            <a:br>
              <a:rPr lang="en-AU" dirty="0"/>
            </a:br>
            <a:r>
              <a:rPr lang="en-AU" dirty="0"/>
              <a:t>something for year 11 and 12 Biology…</a:t>
            </a:r>
          </a:p>
        </p:txBody>
      </p:sp>
      <p:pic>
        <p:nvPicPr>
          <p:cNvPr id="1026" name="Picture 2" descr="Tumblr">
            <a:extLst>
              <a:ext uri="{FF2B5EF4-FFF2-40B4-BE49-F238E27FC236}">
                <a16:creationId xmlns:a16="http://schemas.microsoft.com/office/drawing/2014/main" id="{457C4188-EECC-48C8-AD9A-0018E6C3F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6" y="2735876"/>
            <a:ext cx="5283092" cy="3927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 thats where pandas come from! : r/funny">
            <a:extLst>
              <a:ext uri="{FF2B5EF4-FFF2-40B4-BE49-F238E27FC236}">
                <a16:creationId xmlns:a16="http://schemas.microsoft.com/office/drawing/2014/main" id="{1772D78D-16A1-478A-B9AD-856024D5E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788" y="2735876"/>
            <a:ext cx="5430558" cy="392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71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550914" y="3856501"/>
            <a:ext cx="7694000" cy="2683200"/>
          </a:xfrm>
          <a:prstGeom prst="rect">
            <a:avLst/>
          </a:prstGeom>
        </p:spPr>
        <p:txBody>
          <a:bodyPr spcFirstLastPara="1" vert="horz" wrap="square" lIns="121900" tIns="121900" rIns="121900" bIns="121900" rtlCol="0" anchor="ctr" anchorCtr="0">
            <a:noAutofit/>
          </a:bodyPr>
          <a:lstStyle/>
          <a:p>
            <a:pPr marL="666746" indent="-514350">
              <a:buAutoNum type="arabicPeriod"/>
            </a:pPr>
            <a:r>
              <a:rPr lang="en-US" sz="3200" dirty="0">
                <a:latin typeface="Twinkl" panose="02000000000000000000" pitchFamily="2" charset="0"/>
              </a:rPr>
              <a:t>Recall genetics terminology &amp; symbols</a:t>
            </a:r>
          </a:p>
          <a:p>
            <a:pPr marL="666746" indent="-514350">
              <a:buAutoNum type="arabicPeriod"/>
            </a:pPr>
            <a:r>
              <a:rPr lang="en-US" sz="3200" dirty="0">
                <a:latin typeface="Twinkl" panose="02000000000000000000" pitchFamily="2" charset="0"/>
              </a:rPr>
              <a:t>Determine offspring with sex-linked traits.</a:t>
            </a:r>
          </a:p>
          <a:p>
            <a:pPr marL="666746" indent="-514350">
              <a:buAutoNum type="arabicPeriod"/>
            </a:pPr>
            <a:r>
              <a:rPr lang="en-US" sz="3200" dirty="0" err="1">
                <a:latin typeface="Twinkl" panose="02000000000000000000" pitchFamily="2" charset="0"/>
              </a:rPr>
              <a:t>Analyse</a:t>
            </a:r>
            <a:r>
              <a:rPr lang="en-US" sz="3200" dirty="0">
                <a:latin typeface="Twinkl" panose="02000000000000000000" pitchFamily="2" charset="0"/>
              </a:rPr>
              <a:t> inheritance patterns to complete pedigree charts</a:t>
            </a:r>
          </a:p>
        </p:txBody>
      </p:sp>
      <p:sp>
        <p:nvSpPr>
          <p:cNvPr id="121" name="Google Shape;121;p20"/>
          <p:cNvSpPr txBox="1">
            <a:spLocks noGrp="1"/>
          </p:cNvSpPr>
          <p:nvPr>
            <p:ph type="title"/>
          </p:nvPr>
        </p:nvSpPr>
        <p:spPr>
          <a:xfrm>
            <a:off x="709433" y="636700"/>
            <a:ext cx="6748800" cy="2446800"/>
          </a:xfrm>
          <a:prstGeom prst="rect">
            <a:avLst/>
          </a:prstGeom>
        </p:spPr>
        <p:txBody>
          <a:bodyPr spcFirstLastPara="1" vert="horz" wrap="square" lIns="121900" tIns="121900" rIns="121900" bIns="121900" rtlCol="0" anchor="ctr" anchorCtr="0">
            <a:noAutofit/>
          </a:bodyPr>
          <a:lstStyle/>
          <a:p>
            <a:pPr algn="ctr"/>
            <a:r>
              <a:rPr lang="en-AU" sz="4800" dirty="0">
                <a:latin typeface="Twinkl ExtraBold" panose="02000000000000000000" pitchFamily="2" charset="0"/>
              </a:rPr>
              <a:t>We are learning about </a:t>
            </a:r>
            <a:r>
              <a:rPr lang="en-AU" sz="4800" u="sng" dirty="0">
                <a:latin typeface="Twinkl ExtraBold" panose="02000000000000000000" pitchFamily="2" charset="0"/>
              </a:rPr>
              <a:t>Pedigrees</a:t>
            </a:r>
            <a:endParaRPr sz="4800" u="sng" dirty="0">
              <a:latin typeface="Twinkl ExtraBold" panose="02000000000000000000" pitchFamily="2" charset="0"/>
            </a:endParaRPr>
          </a:p>
        </p:txBody>
      </p:sp>
      <p:graphicFrame>
        <p:nvGraphicFramePr>
          <p:cNvPr id="122" name="Google Shape;122;p20"/>
          <p:cNvGraphicFramePr/>
          <p:nvPr/>
        </p:nvGraphicFramePr>
        <p:xfrm>
          <a:off x="8924600" y="5364868"/>
          <a:ext cx="3028533" cy="1174833"/>
        </p:xfrm>
        <a:graphic>
          <a:graphicData uri="http://schemas.openxmlformats.org/drawingml/2006/table">
            <a:tbl>
              <a:tblPr>
                <a:noFill/>
              </a:tblPr>
              <a:tblGrid>
                <a:gridCol w="3028533">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DECLARE THE OBJECTIVE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02433">
                <a:tc>
                  <a:txBody>
                    <a:bodyPr/>
                    <a:lstStyle/>
                    <a:p>
                      <a:pPr marL="0" lvl="0" indent="0" algn="l" rtl="0">
                        <a:spcBef>
                          <a:spcPts val="0"/>
                        </a:spcBef>
                        <a:spcAft>
                          <a:spcPts val="0"/>
                        </a:spcAft>
                        <a:buNone/>
                      </a:pPr>
                      <a:r>
                        <a:rPr lang="en-GB" sz="1500" dirty="0">
                          <a:latin typeface="Century Gothic"/>
                          <a:ea typeface="Century Gothic"/>
                          <a:cs typeface="Century Gothic"/>
                          <a:sym typeface="Century Gothic"/>
                        </a:rPr>
                        <a:t>Read the learning objective to your partner.</a:t>
                      </a:r>
                      <a:endParaRPr sz="1500" dirty="0">
                        <a:latin typeface="Century Gothic"/>
                        <a:ea typeface="Century Gothic"/>
                        <a:cs typeface="Century Gothic"/>
                        <a:sym typeface="Century Gothic"/>
                      </a:endParaRPr>
                    </a:p>
                  </a:txBody>
                  <a:tcPr marL="121900" marR="121900" marT="121900" marB="121900">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 name="Google Shape;124;p20"/>
          <p:cNvGraphicFramePr/>
          <p:nvPr/>
        </p:nvGraphicFramePr>
        <p:xfrm>
          <a:off x="10137801" y="305900"/>
          <a:ext cx="1632767" cy="7010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TRACK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5" name="Google Shape;125;p20"/>
          <p:cNvGraphicFramePr/>
          <p:nvPr/>
        </p:nvGraphicFramePr>
        <p:xfrm>
          <a:off x="10137801" y="985233"/>
          <a:ext cx="1632767" cy="472400"/>
        </p:xfrm>
        <a:graphic>
          <a:graphicData uri="http://schemas.openxmlformats.org/drawingml/2006/table">
            <a:tbl>
              <a:tblPr>
                <a:noFill/>
              </a:tblPr>
              <a:tblGrid>
                <a:gridCol w="1632767">
                  <a:extLst>
                    <a:ext uri="{9D8B030D-6E8A-4147-A177-3AD203B41FA5}">
                      <a16:colId xmlns:a16="http://schemas.microsoft.com/office/drawing/2014/main" val="20000"/>
                    </a:ext>
                  </a:extLst>
                </a:gridCol>
              </a:tblGrid>
              <a:tr h="467320">
                <a:tc>
                  <a:txBody>
                    <a:bodyPr/>
                    <a:lstStyle/>
                    <a:p>
                      <a:pPr marL="0" lvl="0" indent="0" algn="l" rtl="0">
                        <a:spcBef>
                          <a:spcPts val="0"/>
                        </a:spcBef>
                        <a:spcAft>
                          <a:spcPts val="0"/>
                        </a:spcAft>
                        <a:buNone/>
                      </a:pPr>
                      <a:r>
                        <a:rPr lang="en-GB" sz="1500" b="1" dirty="0">
                          <a:solidFill>
                            <a:srgbClr val="FFFFFF"/>
                          </a:solidFill>
                          <a:latin typeface="Century Gothic"/>
                          <a:ea typeface="Century Gothic"/>
                          <a:cs typeface="Century Gothic"/>
                          <a:sym typeface="Century Gothic"/>
                        </a:rPr>
                        <a:t>READ WITH ME</a:t>
                      </a:r>
                      <a:endParaRPr sz="1500" b="1" dirty="0">
                        <a:solidFill>
                          <a:srgbClr val="FFFFFF"/>
                        </a:solidFill>
                        <a:latin typeface="Century Gothic"/>
                        <a:ea typeface="Century Gothic"/>
                        <a:cs typeface="Century Gothic"/>
                        <a:sym typeface="Century Gothic"/>
                      </a:endParaRPr>
                    </a:p>
                  </a:txBody>
                  <a:tcPr marL="121900" marR="121900" marT="121900" marB="121900">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6779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F05B879A-6C48-46B8-AF1B-15D970C4C2D9}"/>
              </a:ext>
            </a:extLst>
          </p:cNvPr>
          <p:cNvSpPr>
            <a:spLocks noGrp="1"/>
          </p:cNvSpPr>
          <p:nvPr>
            <p:ph type="ctrTitle"/>
          </p:nvPr>
        </p:nvSpPr>
        <p:spPr>
          <a:xfrm>
            <a:off x="1523847" y="2235200"/>
            <a:ext cx="9144000" cy="2387600"/>
          </a:xfrm>
        </p:spPr>
        <p:txBody>
          <a:bodyPr anchor="ctr"/>
          <a:lstStyle/>
          <a:p>
            <a:r>
              <a:rPr lang="en-AU" dirty="0"/>
              <a:t>Pedigrees</a:t>
            </a:r>
          </a:p>
        </p:txBody>
      </p:sp>
    </p:spTree>
    <p:extLst>
      <p:ext uri="{BB962C8B-B14F-4D97-AF65-F5344CB8AC3E}">
        <p14:creationId xmlns:p14="http://schemas.microsoft.com/office/powerpoint/2010/main" val="404319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 name="Pedigrees">
            <a:hlinkClick r:id="" action="ppaction://media"/>
            <a:extLst>
              <a:ext uri="{FF2B5EF4-FFF2-40B4-BE49-F238E27FC236}">
                <a16:creationId xmlns:a16="http://schemas.microsoft.com/office/drawing/2014/main" id="{D5FF0D81-8AB3-4509-8E07-26AF08D8EA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1267" y="461962"/>
            <a:ext cx="10549466" cy="5934075"/>
          </a:xfrm>
          <a:prstGeom prst="rect">
            <a:avLst/>
          </a:prstGeom>
        </p:spPr>
      </p:pic>
    </p:spTree>
    <p:extLst>
      <p:ext uri="{BB962C8B-B14F-4D97-AF65-F5344CB8AC3E}">
        <p14:creationId xmlns:p14="http://schemas.microsoft.com/office/powerpoint/2010/main" val="272316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3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Inheritance</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5684492"/>
          </a:xfrm>
        </p:spPr>
        <p:txBody>
          <a:bodyPr>
            <a:normAutofit/>
          </a:bodyPr>
          <a:lstStyle/>
          <a:p>
            <a:pPr marL="0" indent="0">
              <a:buNone/>
            </a:pPr>
            <a:r>
              <a:rPr lang="en-AU" b="1" u="sng" dirty="0"/>
              <a:t>HETEROZYGOUS ALLELES:</a:t>
            </a:r>
            <a:endParaRPr lang="en-AU" dirty="0"/>
          </a:p>
          <a:p>
            <a:pPr marL="0" indent="0">
              <a:buNone/>
            </a:pPr>
            <a:r>
              <a:rPr lang="en-AU" dirty="0"/>
              <a:t> If the alleles for a characteristic in a homologous pair are different, the organism is said to be </a:t>
            </a:r>
            <a:r>
              <a:rPr lang="en-AU" b="1" dirty="0"/>
              <a:t>heterozygous </a:t>
            </a:r>
            <a:r>
              <a:rPr lang="en-AU" dirty="0"/>
              <a:t>for that characteristic.</a:t>
            </a:r>
          </a:p>
          <a:p>
            <a:pPr marL="0" indent="0">
              <a:buNone/>
            </a:pPr>
            <a:endParaRPr lang="en-AU" sz="2800" dirty="0"/>
          </a:p>
          <a:p>
            <a:pPr marL="0" indent="0">
              <a:buNone/>
            </a:pPr>
            <a:r>
              <a:rPr lang="en-AU" dirty="0"/>
              <a:t>What colour eyes will this heterozygous pairs of alleles produce? </a:t>
            </a:r>
            <a:endParaRPr lang="en-AU" sz="2800" dirty="0"/>
          </a:p>
        </p:txBody>
      </p:sp>
      <p:grpSp>
        <p:nvGrpSpPr>
          <p:cNvPr id="40" name="Group 39">
            <a:extLst>
              <a:ext uri="{FF2B5EF4-FFF2-40B4-BE49-F238E27FC236}">
                <a16:creationId xmlns:a16="http://schemas.microsoft.com/office/drawing/2014/main" id="{C161DC20-AE04-47AD-BB7F-A8F82BB795E5}"/>
              </a:ext>
            </a:extLst>
          </p:cNvPr>
          <p:cNvGrpSpPr/>
          <p:nvPr/>
        </p:nvGrpSpPr>
        <p:grpSpPr>
          <a:xfrm>
            <a:off x="255104" y="3541713"/>
            <a:ext cx="4294187" cy="3316287"/>
            <a:chOff x="192088" y="3222542"/>
            <a:chExt cx="4294187" cy="3316287"/>
          </a:xfrm>
        </p:grpSpPr>
        <p:pic>
          <p:nvPicPr>
            <p:cNvPr id="41" name="Picture 29">
              <a:extLst>
                <a:ext uri="{FF2B5EF4-FFF2-40B4-BE49-F238E27FC236}">
                  <a16:creationId xmlns:a16="http://schemas.microsoft.com/office/drawing/2014/main" id="{B01E6B43-67D7-48C5-B924-957EF7673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3222542"/>
              <a:ext cx="62865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0">
              <a:extLst>
                <a:ext uri="{FF2B5EF4-FFF2-40B4-BE49-F238E27FC236}">
                  <a16:creationId xmlns:a16="http://schemas.microsoft.com/office/drawing/2014/main" id="{F21D28AD-5DFC-4C4D-8EEC-26E10BF9E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525" y="3222542"/>
              <a:ext cx="628650" cy="331628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39">
              <a:extLst>
                <a:ext uri="{FF2B5EF4-FFF2-40B4-BE49-F238E27FC236}">
                  <a16:creationId xmlns:a16="http://schemas.microsoft.com/office/drawing/2014/main" id="{B2BE85BC-C8F2-463C-90F0-83708870C4F6}"/>
                </a:ext>
              </a:extLst>
            </p:cNvPr>
            <p:cNvGrpSpPr>
              <a:grpSpLocks/>
            </p:cNvGrpSpPr>
            <p:nvPr/>
          </p:nvGrpSpPr>
          <p:grpSpPr bwMode="auto">
            <a:xfrm>
              <a:off x="192088" y="3703554"/>
              <a:ext cx="1747837" cy="1997075"/>
              <a:chOff x="121" y="2242"/>
              <a:chExt cx="1101" cy="1258"/>
            </a:xfrm>
          </p:grpSpPr>
          <p:sp>
            <p:nvSpPr>
              <p:cNvPr id="47" name="Text Box 31">
                <a:extLst>
                  <a:ext uri="{FF2B5EF4-FFF2-40B4-BE49-F238E27FC236}">
                    <a16:creationId xmlns:a16="http://schemas.microsoft.com/office/drawing/2014/main" id="{4224ACE3-45F8-4BEA-BFC9-512F3D2B87B1}"/>
                  </a:ext>
                </a:extLst>
              </p:cNvPr>
              <p:cNvSpPr txBox="1">
                <a:spLocks noChangeArrowheads="1"/>
              </p:cNvSpPr>
              <p:nvPr/>
            </p:nvSpPr>
            <p:spPr bwMode="auto">
              <a:xfrm>
                <a:off x="121" y="2752"/>
                <a:ext cx="98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b="1">
                    <a:solidFill>
                      <a:srgbClr val="663300"/>
                    </a:solidFill>
                  </a:rPr>
                  <a:t>allele for</a:t>
                </a:r>
                <a:br>
                  <a:rPr lang="en-GB" altLang="en-US" b="1">
                    <a:solidFill>
                      <a:srgbClr val="663300"/>
                    </a:solidFill>
                  </a:rPr>
                </a:br>
                <a:r>
                  <a:rPr lang="en-GB" altLang="en-US" b="1">
                    <a:solidFill>
                      <a:srgbClr val="663300"/>
                    </a:solidFill>
                  </a:rPr>
                  <a:t>brown eyes</a:t>
                </a:r>
              </a:p>
            </p:txBody>
          </p:sp>
          <p:sp>
            <p:nvSpPr>
              <p:cNvPr id="48" name="Line 33">
                <a:extLst>
                  <a:ext uri="{FF2B5EF4-FFF2-40B4-BE49-F238E27FC236}">
                    <a16:creationId xmlns:a16="http://schemas.microsoft.com/office/drawing/2014/main" id="{59FBC3A8-2A73-4F17-A12A-53252D69E460}"/>
                  </a:ext>
                </a:extLst>
              </p:cNvPr>
              <p:cNvSpPr>
                <a:spLocks noChangeShapeType="1"/>
              </p:cNvSpPr>
              <p:nvPr/>
            </p:nvSpPr>
            <p:spPr bwMode="auto">
              <a:xfrm flipV="1">
                <a:off x="875" y="2242"/>
                <a:ext cx="347" cy="501"/>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nvGrpSpPr>
            <p:cNvPr id="44" name="Group 40">
              <a:extLst>
                <a:ext uri="{FF2B5EF4-FFF2-40B4-BE49-F238E27FC236}">
                  <a16:creationId xmlns:a16="http://schemas.microsoft.com/office/drawing/2014/main" id="{40028B60-2235-447A-A9FC-176536ED188B}"/>
                </a:ext>
              </a:extLst>
            </p:cNvPr>
            <p:cNvGrpSpPr>
              <a:grpSpLocks/>
            </p:cNvGrpSpPr>
            <p:nvPr/>
          </p:nvGrpSpPr>
          <p:grpSpPr bwMode="auto">
            <a:xfrm>
              <a:off x="2798763" y="3703554"/>
              <a:ext cx="1687512" cy="1997075"/>
              <a:chOff x="1763" y="2242"/>
              <a:chExt cx="1063" cy="1258"/>
            </a:xfrm>
          </p:grpSpPr>
          <p:sp>
            <p:nvSpPr>
              <p:cNvPr id="45" name="Text Box 32">
                <a:extLst>
                  <a:ext uri="{FF2B5EF4-FFF2-40B4-BE49-F238E27FC236}">
                    <a16:creationId xmlns:a16="http://schemas.microsoft.com/office/drawing/2014/main" id="{98116D8E-7DCE-49C5-9BC2-6D36FEF03C3D}"/>
                  </a:ext>
                </a:extLst>
              </p:cNvPr>
              <p:cNvSpPr txBox="1">
                <a:spLocks noChangeArrowheads="1"/>
              </p:cNvSpPr>
              <p:nvPr/>
            </p:nvSpPr>
            <p:spPr bwMode="auto">
              <a:xfrm>
                <a:off x="1870" y="2752"/>
                <a:ext cx="95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b="1">
                    <a:solidFill>
                      <a:srgbClr val="0066FF"/>
                    </a:solidFill>
                  </a:rPr>
                  <a:t>allele for</a:t>
                </a:r>
                <a:br>
                  <a:rPr lang="en-GB" altLang="en-US" b="1">
                    <a:solidFill>
                      <a:srgbClr val="0066FF"/>
                    </a:solidFill>
                  </a:rPr>
                </a:br>
                <a:r>
                  <a:rPr lang="en-GB" altLang="en-US" b="1">
                    <a:solidFill>
                      <a:srgbClr val="0066FF"/>
                    </a:solidFill>
                  </a:rPr>
                  <a:t>blue eyes</a:t>
                </a:r>
              </a:p>
            </p:txBody>
          </p:sp>
          <p:sp>
            <p:nvSpPr>
              <p:cNvPr id="46" name="Line 35">
                <a:extLst>
                  <a:ext uri="{FF2B5EF4-FFF2-40B4-BE49-F238E27FC236}">
                    <a16:creationId xmlns:a16="http://schemas.microsoft.com/office/drawing/2014/main" id="{084AF576-0FA9-42E2-83A5-066E06652FA4}"/>
                  </a:ext>
                </a:extLst>
              </p:cNvPr>
              <p:cNvSpPr>
                <a:spLocks noChangeShapeType="1"/>
              </p:cNvSpPr>
              <p:nvPr/>
            </p:nvSpPr>
            <p:spPr bwMode="auto">
              <a:xfrm flipH="1" flipV="1">
                <a:off x="1763" y="2242"/>
                <a:ext cx="347" cy="501"/>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sp>
        <p:nvSpPr>
          <p:cNvPr id="52" name="Text Box 21">
            <a:extLst>
              <a:ext uri="{FF2B5EF4-FFF2-40B4-BE49-F238E27FC236}">
                <a16:creationId xmlns:a16="http://schemas.microsoft.com/office/drawing/2014/main" id="{8D6FD2D7-AA27-4309-942A-4B2524580CAB}"/>
              </a:ext>
            </a:extLst>
          </p:cNvPr>
          <p:cNvSpPr txBox="1">
            <a:spLocks noChangeArrowheads="1"/>
          </p:cNvSpPr>
          <p:nvPr/>
        </p:nvSpPr>
        <p:spPr bwMode="auto">
          <a:xfrm>
            <a:off x="7831621" y="3754493"/>
            <a:ext cx="4105275" cy="2677656"/>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2800" dirty="0"/>
              <a:t>The characteristic expressed by heterozygous alleles will depend on which allele is </a:t>
            </a:r>
            <a:r>
              <a:rPr lang="en-GB" altLang="en-US" sz="2800" b="1" dirty="0">
                <a:solidFill>
                  <a:srgbClr val="10BC45"/>
                </a:solidFill>
              </a:rPr>
              <a:t>dominant</a:t>
            </a:r>
            <a:r>
              <a:rPr lang="en-GB" altLang="en-US" sz="2800" dirty="0"/>
              <a:t> and which allele is </a:t>
            </a:r>
            <a:r>
              <a:rPr lang="en-GB" altLang="en-US" sz="2800" b="1" dirty="0">
                <a:solidFill>
                  <a:srgbClr val="10BC45"/>
                </a:solidFill>
              </a:rPr>
              <a:t>recessive</a:t>
            </a:r>
            <a:r>
              <a:rPr lang="en-GB" altLang="en-US" sz="2800" dirty="0"/>
              <a:t>.</a:t>
            </a:r>
          </a:p>
        </p:txBody>
      </p:sp>
    </p:spTree>
    <p:extLst>
      <p:ext uri="{BB962C8B-B14F-4D97-AF65-F5344CB8AC3E}">
        <p14:creationId xmlns:p14="http://schemas.microsoft.com/office/powerpoint/2010/main" val="1040388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2020" y="77867"/>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Pedigrees</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469352" y="1129147"/>
            <a:ext cx="10986052" cy="5693866"/>
          </a:xfrm>
          <a:prstGeom prst="rect">
            <a:avLst/>
          </a:prstGeom>
          <a:noFill/>
        </p:spPr>
        <p:txBody>
          <a:bodyPr wrap="square" rtlCol="0">
            <a:spAutoFit/>
          </a:bodyPr>
          <a:lstStyle/>
          <a:p>
            <a:r>
              <a:rPr lang="en-AU" sz="2800" dirty="0">
                <a:latin typeface="Comic Sans MS" panose="030F0702030302020204" pitchFamily="66" charset="0"/>
              </a:rPr>
              <a:t>A </a:t>
            </a:r>
            <a:r>
              <a:rPr lang="en-AU" sz="2800" u="sng" dirty="0">
                <a:latin typeface="Comic Sans MS" panose="030F0702030302020204" pitchFamily="66" charset="0"/>
              </a:rPr>
              <a:t>pedigree</a:t>
            </a:r>
            <a:r>
              <a:rPr lang="en-AU" sz="2800" dirty="0">
                <a:latin typeface="Comic Sans MS" panose="030F0702030302020204" pitchFamily="66" charset="0"/>
              </a:rPr>
              <a:t> is a diagram used to show pattern of inheritance over generations.</a:t>
            </a:r>
          </a:p>
          <a:p>
            <a:endParaRPr lang="en-AU" sz="2800" dirty="0">
              <a:latin typeface="Comic Sans MS" panose="030F0702030302020204" pitchFamily="66" charset="0"/>
            </a:endParaRPr>
          </a:p>
          <a:p>
            <a:r>
              <a:rPr lang="en-AU" sz="2800" dirty="0">
                <a:latin typeface="Comic Sans MS" panose="030F0702030302020204" pitchFamily="66" charset="0"/>
              </a:rPr>
              <a:t>Is used to study the transmission of a </a:t>
            </a:r>
          </a:p>
          <a:p>
            <a:r>
              <a:rPr lang="en-AU" sz="2800" dirty="0">
                <a:latin typeface="Comic Sans MS" panose="030F0702030302020204" pitchFamily="66" charset="0"/>
              </a:rPr>
              <a:t>hereditary condition.</a:t>
            </a:r>
          </a:p>
          <a:p>
            <a:endParaRPr lang="en-AU" sz="2800" dirty="0">
              <a:latin typeface="Comic Sans MS" panose="030F0702030302020204" pitchFamily="66" charset="0"/>
            </a:endParaRPr>
          </a:p>
          <a:p>
            <a:r>
              <a:rPr lang="en-AU" sz="2800" dirty="0">
                <a:latin typeface="Comic Sans MS" panose="030F0702030302020204" pitchFamily="66" charset="0"/>
              </a:rPr>
              <a:t>Are an ethical way of studying human </a:t>
            </a:r>
          </a:p>
          <a:p>
            <a:r>
              <a:rPr lang="en-AU" sz="2800" dirty="0">
                <a:latin typeface="Comic Sans MS" panose="030F0702030302020204" pitchFamily="66" charset="0"/>
              </a:rPr>
              <a:t>genetics.</a:t>
            </a:r>
          </a:p>
          <a:p>
            <a:endParaRPr lang="en-AU" sz="2800" dirty="0">
              <a:latin typeface="Comic Sans MS" panose="030F0702030302020204" pitchFamily="66" charset="0"/>
            </a:endParaRPr>
          </a:p>
          <a:p>
            <a:endParaRPr lang="en-AU" sz="2800" dirty="0">
              <a:latin typeface="Comic Sans MS" panose="030F0702030302020204" pitchFamily="66" charset="0"/>
            </a:endParaRPr>
          </a:p>
          <a:p>
            <a:r>
              <a:rPr lang="en-AU" sz="2800" dirty="0">
                <a:latin typeface="Comic Sans MS" panose="030F0702030302020204" pitchFamily="66" charset="0"/>
              </a:rPr>
              <a:t>Can be used for both autosomal and sex-linked </a:t>
            </a:r>
          </a:p>
          <a:p>
            <a:r>
              <a:rPr lang="en-AU" sz="2800" dirty="0">
                <a:latin typeface="Comic Sans MS" panose="030F0702030302020204" pitchFamily="66" charset="0"/>
              </a:rPr>
              <a:t>conditions</a:t>
            </a:r>
          </a:p>
          <a:p>
            <a:endParaRPr lang="en-AU" sz="2800" dirty="0">
              <a:latin typeface="Comic Sans MS" panose="030F0702030302020204" pitchFamily="66" charset="0"/>
            </a:endParaRPr>
          </a:p>
        </p:txBody>
      </p:sp>
      <p:grpSp>
        <p:nvGrpSpPr>
          <p:cNvPr id="53" name="Group 4">
            <a:extLst>
              <a:ext uri="{FF2B5EF4-FFF2-40B4-BE49-F238E27FC236}">
                <a16:creationId xmlns:a16="http://schemas.microsoft.com/office/drawing/2014/main" id="{9936A520-12DF-4DA0-8548-12A0665BCCA3}"/>
              </a:ext>
            </a:extLst>
          </p:cNvPr>
          <p:cNvGrpSpPr>
            <a:grpSpLocks/>
          </p:cNvGrpSpPr>
          <p:nvPr/>
        </p:nvGrpSpPr>
        <p:grpSpPr bwMode="auto">
          <a:xfrm>
            <a:off x="4655901" y="2054524"/>
            <a:ext cx="7381187" cy="3673475"/>
            <a:chOff x="1568" y="8490"/>
            <a:chExt cx="7437" cy="3529"/>
          </a:xfrm>
        </p:grpSpPr>
        <p:grpSp>
          <p:nvGrpSpPr>
            <p:cNvPr id="54" name="Group 5">
              <a:extLst>
                <a:ext uri="{FF2B5EF4-FFF2-40B4-BE49-F238E27FC236}">
                  <a16:creationId xmlns:a16="http://schemas.microsoft.com/office/drawing/2014/main" id="{A817CAC4-0998-4BEF-94C9-F695814664B6}"/>
                </a:ext>
              </a:extLst>
            </p:cNvPr>
            <p:cNvGrpSpPr>
              <a:grpSpLocks/>
            </p:cNvGrpSpPr>
            <p:nvPr/>
          </p:nvGrpSpPr>
          <p:grpSpPr bwMode="auto">
            <a:xfrm>
              <a:off x="3165" y="8588"/>
              <a:ext cx="5840" cy="3431"/>
              <a:chOff x="3097" y="8588"/>
              <a:chExt cx="5840" cy="3431"/>
            </a:xfrm>
          </p:grpSpPr>
          <p:sp>
            <p:nvSpPr>
              <p:cNvPr id="59" name="Line 6">
                <a:extLst>
                  <a:ext uri="{FF2B5EF4-FFF2-40B4-BE49-F238E27FC236}">
                    <a16:creationId xmlns:a16="http://schemas.microsoft.com/office/drawing/2014/main" id="{BEC8DCA4-E2EA-4038-9C15-9A55F4E44F0C}"/>
                  </a:ext>
                </a:extLst>
              </p:cNvPr>
              <p:cNvSpPr>
                <a:spLocks noChangeShapeType="1"/>
              </p:cNvSpPr>
              <p:nvPr/>
            </p:nvSpPr>
            <p:spPr bwMode="auto">
              <a:xfrm>
                <a:off x="4700" y="9203"/>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60" name="Group 7">
                <a:extLst>
                  <a:ext uri="{FF2B5EF4-FFF2-40B4-BE49-F238E27FC236}">
                    <a16:creationId xmlns:a16="http://schemas.microsoft.com/office/drawing/2014/main" id="{3867DCC2-6FA5-4662-81F2-9A8B046E9493}"/>
                  </a:ext>
                </a:extLst>
              </p:cNvPr>
              <p:cNvGrpSpPr>
                <a:grpSpLocks/>
              </p:cNvGrpSpPr>
              <p:nvPr/>
            </p:nvGrpSpPr>
            <p:grpSpPr bwMode="auto">
              <a:xfrm>
                <a:off x="3097" y="8588"/>
                <a:ext cx="5840" cy="3431"/>
                <a:chOff x="3080" y="8571"/>
                <a:chExt cx="5840" cy="3431"/>
              </a:xfrm>
            </p:grpSpPr>
            <p:sp>
              <p:nvSpPr>
                <p:cNvPr id="61" name="Line 8">
                  <a:extLst>
                    <a:ext uri="{FF2B5EF4-FFF2-40B4-BE49-F238E27FC236}">
                      <a16:creationId xmlns:a16="http://schemas.microsoft.com/office/drawing/2014/main" id="{078FA05E-3118-4BF5-B122-6C374D471638}"/>
                    </a:ext>
                  </a:extLst>
                </p:cNvPr>
                <p:cNvSpPr>
                  <a:spLocks noChangeShapeType="1"/>
                </p:cNvSpPr>
                <p:nvPr/>
              </p:nvSpPr>
              <p:spPr bwMode="auto">
                <a:xfrm flipH="1">
                  <a:off x="4169" y="9762"/>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2" name="Rectangle 9">
                  <a:extLst>
                    <a:ext uri="{FF2B5EF4-FFF2-40B4-BE49-F238E27FC236}">
                      <a16:creationId xmlns:a16="http://schemas.microsoft.com/office/drawing/2014/main" id="{8BEE3C3B-DADE-4ECA-A094-B303A05D49A4}"/>
                    </a:ext>
                  </a:extLst>
                </p:cNvPr>
                <p:cNvSpPr>
                  <a:spLocks noChangeArrowheads="1"/>
                </p:cNvSpPr>
                <p:nvPr/>
              </p:nvSpPr>
              <p:spPr bwMode="auto">
                <a:xfrm>
                  <a:off x="3941" y="9598"/>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63" name="Line 10">
                  <a:extLst>
                    <a:ext uri="{FF2B5EF4-FFF2-40B4-BE49-F238E27FC236}">
                      <a16:creationId xmlns:a16="http://schemas.microsoft.com/office/drawing/2014/main" id="{98A83C12-6EEB-43E9-B226-584DD4318A74}"/>
                    </a:ext>
                  </a:extLst>
                </p:cNvPr>
                <p:cNvSpPr>
                  <a:spLocks noChangeShapeType="1"/>
                </p:cNvSpPr>
                <p:nvPr/>
              </p:nvSpPr>
              <p:spPr bwMode="auto">
                <a:xfrm>
                  <a:off x="7100" y="9728"/>
                  <a:ext cx="4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4" name="Line 11">
                  <a:extLst>
                    <a:ext uri="{FF2B5EF4-FFF2-40B4-BE49-F238E27FC236}">
                      <a16:creationId xmlns:a16="http://schemas.microsoft.com/office/drawing/2014/main" id="{81C7A9B5-06A8-469E-B96E-5A6E105A2F1A}"/>
                    </a:ext>
                  </a:extLst>
                </p:cNvPr>
                <p:cNvSpPr>
                  <a:spLocks noChangeShapeType="1"/>
                </p:cNvSpPr>
                <p:nvPr/>
              </p:nvSpPr>
              <p:spPr bwMode="auto">
                <a:xfrm>
                  <a:off x="7463" y="10828"/>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5" name="Line 12">
                  <a:extLst>
                    <a:ext uri="{FF2B5EF4-FFF2-40B4-BE49-F238E27FC236}">
                      <a16:creationId xmlns:a16="http://schemas.microsoft.com/office/drawing/2014/main" id="{0DECC2EA-0458-42DF-8458-699DDE98FAAF}"/>
                    </a:ext>
                  </a:extLst>
                </p:cNvPr>
                <p:cNvSpPr>
                  <a:spLocks noChangeShapeType="1"/>
                </p:cNvSpPr>
                <p:nvPr/>
              </p:nvSpPr>
              <p:spPr bwMode="auto">
                <a:xfrm>
                  <a:off x="6536" y="11291"/>
                  <a:ext cx="2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6" name="Line 13">
                  <a:extLst>
                    <a:ext uri="{FF2B5EF4-FFF2-40B4-BE49-F238E27FC236}">
                      <a16:creationId xmlns:a16="http://schemas.microsoft.com/office/drawing/2014/main" id="{CE9517A9-E1DC-4417-9545-68759DD7C27A}"/>
                    </a:ext>
                  </a:extLst>
                </p:cNvPr>
                <p:cNvSpPr>
                  <a:spLocks noChangeShapeType="1"/>
                </p:cNvSpPr>
                <p:nvPr/>
              </p:nvSpPr>
              <p:spPr bwMode="auto">
                <a:xfrm>
                  <a:off x="7675" y="1083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7" name="Line 14">
                  <a:extLst>
                    <a:ext uri="{FF2B5EF4-FFF2-40B4-BE49-F238E27FC236}">
                      <a16:creationId xmlns:a16="http://schemas.microsoft.com/office/drawing/2014/main" id="{2D298A32-AF22-47D1-B203-A8845DC1C0B3}"/>
                    </a:ext>
                  </a:extLst>
                </p:cNvPr>
                <p:cNvSpPr>
                  <a:spLocks noChangeShapeType="1"/>
                </p:cNvSpPr>
                <p:nvPr/>
              </p:nvSpPr>
              <p:spPr bwMode="auto">
                <a:xfrm>
                  <a:off x="6525" y="11296"/>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8" name="Line 15">
                  <a:extLst>
                    <a:ext uri="{FF2B5EF4-FFF2-40B4-BE49-F238E27FC236}">
                      <a16:creationId xmlns:a16="http://schemas.microsoft.com/office/drawing/2014/main" id="{4C21B30A-1912-4A2A-80C0-D8DF5D7C88F7}"/>
                    </a:ext>
                  </a:extLst>
                </p:cNvPr>
                <p:cNvSpPr>
                  <a:spLocks noChangeShapeType="1"/>
                </p:cNvSpPr>
                <p:nvPr/>
              </p:nvSpPr>
              <p:spPr bwMode="auto">
                <a:xfrm>
                  <a:off x="7118" y="11302"/>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9" name="Line 16">
                  <a:extLst>
                    <a:ext uri="{FF2B5EF4-FFF2-40B4-BE49-F238E27FC236}">
                      <a16:creationId xmlns:a16="http://schemas.microsoft.com/office/drawing/2014/main" id="{5FF486B7-4535-4DFF-A2C1-8B1D6951D756}"/>
                    </a:ext>
                  </a:extLst>
                </p:cNvPr>
                <p:cNvSpPr>
                  <a:spLocks noChangeShapeType="1"/>
                </p:cNvSpPr>
                <p:nvPr/>
              </p:nvSpPr>
              <p:spPr bwMode="auto">
                <a:xfrm>
                  <a:off x="7676" y="11291"/>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0" name="Line 17">
                  <a:extLst>
                    <a:ext uri="{FF2B5EF4-FFF2-40B4-BE49-F238E27FC236}">
                      <a16:creationId xmlns:a16="http://schemas.microsoft.com/office/drawing/2014/main" id="{DB422BE0-0B78-41FC-AAEA-D040C514733F}"/>
                    </a:ext>
                  </a:extLst>
                </p:cNvPr>
                <p:cNvSpPr>
                  <a:spLocks noChangeShapeType="1"/>
                </p:cNvSpPr>
                <p:nvPr/>
              </p:nvSpPr>
              <p:spPr bwMode="auto">
                <a:xfrm>
                  <a:off x="8235" y="11297"/>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1" name="Line 18">
                  <a:extLst>
                    <a:ext uri="{FF2B5EF4-FFF2-40B4-BE49-F238E27FC236}">
                      <a16:creationId xmlns:a16="http://schemas.microsoft.com/office/drawing/2014/main" id="{BAA7D774-F13B-40C9-BFFA-FF9FF2CAA316}"/>
                    </a:ext>
                  </a:extLst>
                </p:cNvPr>
                <p:cNvSpPr>
                  <a:spLocks noChangeShapeType="1"/>
                </p:cNvSpPr>
                <p:nvPr/>
              </p:nvSpPr>
              <p:spPr bwMode="auto">
                <a:xfrm>
                  <a:off x="8792" y="11302"/>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2" name="Oval 19">
                  <a:extLst>
                    <a:ext uri="{FF2B5EF4-FFF2-40B4-BE49-F238E27FC236}">
                      <a16:creationId xmlns:a16="http://schemas.microsoft.com/office/drawing/2014/main" id="{F860EA04-14C8-49ED-BE67-9595A923EF14}"/>
                    </a:ext>
                  </a:extLst>
                </p:cNvPr>
                <p:cNvSpPr>
                  <a:spLocks noChangeArrowheads="1"/>
                </p:cNvSpPr>
                <p:nvPr/>
              </p:nvSpPr>
              <p:spPr bwMode="auto">
                <a:xfrm>
                  <a:off x="6979" y="11697"/>
                  <a:ext cx="302" cy="284"/>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3" name="Oval 20">
                  <a:extLst>
                    <a:ext uri="{FF2B5EF4-FFF2-40B4-BE49-F238E27FC236}">
                      <a16:creationId xmlns:a16="http://schemas.microsoft.com/office/drawing/2014/main" id="{8A75934A-32A9-491D-8949-16DCDD487435}"/>
                    </a:ext>
                  </a:extLst>
                </p:cNvPr>
                <p:cNvSpPr>
                  <a:spLocks noChangeArrowheads="1"/>
                </p:cNvSpPr>
                <p:nvPr/>
              </p:nvSpPr>
              <p:spPr bwMode="auto">
                <a:xfrm>
                  <a:off x="6380" y="11702"/>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4" name="Rectangle 21">
                  <a:extLst>
                    <a:ext uri="{FF2B5EF4-FFF2-40B4-BE49-F238E27FC236}">
                      <a16:creationId xmlns:a16="http://schemas.microsoft.com/office/drawing/2014/main" id="{75026FFE-4AD7-400C-AF72-786C42997697}"/>
                    </a:ext>
                  </a:extLst>
                </p:cNvPr>
                <p:cNvSpPr>
                  <a:spLocks noChangeArrowheads="1"/>
                </p:cNvSpPr>
                <p:nvPr/>
              </p:nvSpPr>
              <p:spPr bwMode="auto">
                <a:xfrm>
                  <a:off x="7518" y="11684"/>
                  <a:ext cx="302" cy="318"/>
                </a:xfrm>
                <a:prstGeom prst="rect">
                  <a:avLst/>
                </a:prstGeom>
                <a:solidFill>
                  <a:srgbClr val="000000"/>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5" name="Rectangle 22">
                  <a:extLst>
                    <a:ext uri="{FF2B5EF4-FFF2-40B4-BE49-F238E27FC236}">
                      <a16:creationId xmlns:a16="http://schemas.microsoft.com/office/drawing/2014/main" id="{84F88951-84CF-4B7B-9C1B-12B03D5089DE}"/>
                    </a:ext>
                  </a:extLst>
                </p:cNvPr>
                <p:cNvSpPr>
                  <a:spLocks noChangeArrowheads="1"/>
                </p:cNvSpPr>
                <p:nvPr/>
              </p:nvSpPr>
              <p:spPr bwMode="auto">
                <a:xfrm>
                  <a:off x="8084" y="11679"/>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6" name="Rectangle 23">
                  <a:extLst>
                    <a:ext uri="{FF2B5EF4-FFF2-40B4-BE49-F238E27FC236}">
                      <a16:creationId xmlns:a16="http://schemas.microsoft.com/office/drawing/2014/main" id="{F1BF6BAC-0B78-4A7F-884C-C0448DDCB9E8}"/>
                    </a:ext>
                  </a:extLst>
                </p:cNvPr>
                <p:cNvSpPr>
                  <a:spLocks noChangeArrowheads="1"/>
                </p:cNvSpPr>
                <p:nvPr/>
              </p:nvSpPr>
              <p:spPr bwMode="auto">
                <a:xfrm>
                  <a:off x="8618" y="11680"/>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7" name="Oval 24">
                  <a:extLst>
                    <a:ext uri="{FF2B5EF4-FFF2-40B4-BE49-F238E27FC236}">
                      <a16:creationId xmlns:a16="http://schemas.microsoft.com/office/drawing/2014/main" id="{84016024-7A5E-4F57-AC75-AFA5A05717E3}"/>
                    </a:ext>
                  </a:extLst>
                </p:cNvPr>
                <p:cNvSpPr>
                  <a:spLocks noChangeArrowheads="1"/>
                </p:cNvSpPr>
                <p:nvPr/>
              </p:nvSpPr>
              <p:spPr bwMode="auto">
                <a:xfrm>
                  <a:off x="7854" y="10680"/>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8" name="Line 25">
                  <a:extLst>
                    <a:ext uri="{FF2B5EF4-FFF2-40B4-BE49-F238E27FC236}">
                      <a16:creationId xmlns:a16="http://schemas.microsoft.com/office/drawing/2014/main" id="{CBFCAB7C-6C82-4A34-8CE6-9AEFC0BF415D}"/>
                    </a:ext>
                  </a:extLst>
                </p:cNvPr>
                <p:cNvSpPr>
                  <a:spLocks noChangeShapeType="1"/>
                </p:cNvSpPr>
                <p:nvPr/>
              </p:nvSpPr>
              <p:spPr bwMode="auto">
                <a:xfrm>
                  <a:off x="3918" y="10264"/>
                  <a:ext cx="12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9" name="Line 26">
                  <a:extLst>
                    <a:ext uri="{FF2B5EF4-FFF2-40B4-BE49-F238E27FC236}">
                      <a16:creationId xmlns:a16="http://schemas.microsoft.com/office/drawing/2014/main" id="{067AF26D-9AA2-42AA-8654-B0AA2A6D02D7}"/>
                    </a:ext>
                  </a:extLst>
                </p:cNvPr>
                <p:cNvSpPr>
                  <a:spLocks noChangeShapeType="1"/>
                </p:cNvSpPr>
                <p:nvPr/>
              </p:nvSpPr>
              <p:spPr bwMode="auto">
                <a:xfrm>
                  <a:off x="4404" y="9762"/>
                  <a:ext cx="0" cy="5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0" name="Line 27">
                  <a:extLst>
                    <a:ext uri="{FF2B5EF4-FFF2-40B4-BE49-F238E27FC236}">
                      <a16:creationId xmlns:a16="http://schemas.microsoft.com/office/drawing/2014/main" id="{95747DE5-0A43-4922-A00A-9DC014CB70D9}"/>
                    </a:ext>
                  </a:extLst>
                </p:cNvPr>
                <p:cNvSpPr>
                  <a:spLocks noChangeShapeType="1"/>
                </p:cNvSpPr>
                <p:nvPr/>
              </p:nvSpPr>
              <p:spPr bwMode="auto">
                <a:xfrm>
                  <a:off x="3918" y="10264"/>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1" name="Line 28">
                  <a:extLst>
                    <a:ext uri="{FF2B5EF4-FFF2-40B4-BE49-F238E27FC236}">
                      <a16:creationId xmlns:a16="http://schemas.microsoft.com/office/drawing/2014/main" id="{83237B0B-E866-43FA-8A2E-115339FEBC02}"/>
                    </a:ext>
                  </a:extLst>
                </p:cNvPr>
                <p:cNvSpPr>
                  <a:spLocks noChangeShapeType="1"/>
                </p:cNvSpPr>
                <p:nvPr/>
              </p:nvSpPr>
              <p:spPr bwMode="auto">
                <a:xfrm>
                  <a:off x="4543" y="10269"/>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2" name="Line 29">
                  <a:extLst>
                    <a:ext uri="{FF2B5EF4-FFF2-40B4-BE49-F238E27FC236}">
                      <a16:creationId xmlns:a16="http://schemas.microsoft.com/office/drawing/2014/main" id="{2F88CA6F-768D-4165-BC31-A735521C03CD}"/>
                    </a:ext>
                  </a:extLst>
                </p:cNvPr>
                <p:cNvSpPr>
                  <a:spLocks noChangeShapeType="1"/>
                </p:cNvSpPr>
                <p:nvPr/>
              </p:nvSpPr>
              <p:spPr bwMode="auto">
                <a:xfrm>
                  <a:off x="5168" y="10275"/>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3" name="Oval 30">
                  <a:extLst>
                    <a:ext uri="{FF2B5EF4-FFF2-40B4-BE49-F238E27FC236}">
                      <a16:creationId xmlns:a16="http://schemas.microsoft.com/office/drawing/2014/main" id="{3F439DBA-D3D1-436D-891D-A4EF4CDAD3D0}"/>
                    </a:ext>
                  </a:extLst>
                </p:cNvPr>
                <p:cNvSpPr>
                  <a:spLocks noChangeArrowheads="1"/>
                </p:cNvSpPr>
                <p:nvPr/>
              </p:nvSpPr>
              <p:spPr bwMode="auto">
                <a:xfrm>
                  <a:off x="7491" y="9598"/>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4" name="Line 31">
                  <a:extLst>
                    <a:ext uri="{FF2B5EF4-FFF2-40B4-BE49-F238E27FC236}">
                      <a16:creationId xmlns:a16="http://schemas.microsoft.com/office/drawing/2014/main" id="{945323AB-8AEB-448C-9F4E-A8CDD921E6F1}"/>
                    </a:ext>
                  </a:extLst>
                </p:cNvPr>
                <p:cNvSpPr>
                  <a:spLocks noChangeShapeType="1"/>
                </p:cNvSpPr>
                <p:nvPr/>
              </p:nvSpPr>
              <p:spPr bwMode="auto">
                <a:xfrm>
                  <a:off x="7318" y="9729"/>
                  <a:ext cx="0" cy="10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5" name="Rectangle 32">
                  <a:extLst>
                    <a:ext uri="{FF2B5EF4-FFF2-40B4-BE49-F238E27FC236}">
                      <a16:creationId xmlns:a16="http://schemas.microsoft.com/office/drawing/2014/main" id="{C49917D5-52CC-4BF8-85DD-E47486AFAA3F}"/>
                    </a:ext>
                  </a:extLst>
                </p:cNvPr>
                <p:cNvSpPr>
                  <a:spLocks noChangeArrowheads="1"/>
                </p:cNvSpPr>
                <p:nvPr/>
              </p:nvSpPr>
              <p:spPr bwMode="auto">
                <a:xfrm>
                  <a:off x="7166" y="10664"/>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nvGrpSpPr>
                <p:cNvPr id="86" name="Group 33">
                  <a:extLst>
                    <a:ext uri="{FF2B5EF4-FFF2-40B4-BE49-F238E27FC236}">
                      <a16:creationId xmlns:a16="http://schemas.microsoft.com/office/drawing/2014/main" id="{B7D1AF03-4F9A-410E-86C3-3C7D07CBC82B}"/>
                    </a:ext>
                  </a:extLst>
                </p:cNvPr>
                <p:cNvGrpSpPr>
                  <a:grpSpLocks/>
                </p:cNvGrpSpPr>
                <p:nvPr/>
              </p:nvGrpSpPr>
              <p:grpSpPr bwMode="auto">
                <a:xfrm>
                  <a:off x="3080" y="10680"/>
                  <a:ext cx="990" cy="319"/>
                  <a:chOff x="1478" y="7203"/>
                  <a:chExt cx="990" cy="319"/>
                </a:xfrm>
              </p:grpSpPr>
              <p:sp>
                <p:nvSpPr>
                  <p:cNvPr id="103" name="Rectangle 34">
                    <a:extLst>
                      <a:ext uri="{FF2B5EF4-FFF2-40B4-BE49-F238E27FC236}">
                        <a16:creationId xmlns:a16="http://schemas.microsoft.com/office/drawing/2014/main" id="{40151195-1876-4DEE-BFA1-4E5F03FB462F}"/>
                      </a:ext>
                    </a:extLst>
                  </p:cNvPr>
                  <p:cNvSpPr>
                    <a:spLocks noChangeArrowheads="1"/>
                  </p:cNvSpPr>
                  <p:nvPr/>
                </p:nvSpPr>
                <p:spPr bwMode="auto">
                  <a:xfrm>
                    <a:off x="1478" y="7204"/>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04" name="Oval 35">
                    <a:extLst>
                      <a:ext uri="{FF2B5EF4-FFF2-40B4-BE49-F238E27FC236}">
                        <a16:creationId xmlns:a16="http://schemas.microsoft.com/office/drawing/2014/main" id="{CD2C1FA2-9C46-4945-B7C1-A3F8EB6829BB}"/>
                      </a:ext>
                    </a:extLst>
                  </p:cNvPr>
                  <p:cNvSpPr>
                    <a:spLocks noChangeArrowheads="1"/>
                  </p:cNvSpPr>
                  <p:nvPr/>
                </p:nvSpPr>
                <p:spPr bwMode="auto">
                  <a:xfrm>
                    <a:off x="2166" y="7203"/>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05" name="Line 36">
                    <a:extLst>
                      <a:ext uri="{FF2B5EF4-FFF2-40B4-BE49-F238E27FC236}">
                        <a16:creationId xmlns:a16="http://schemas.microsoft.com/office/drawing/2014/main" id="{3E0B6FBD-6A83-45E4-98B4-A7344F3C39FC}"/>
                      </a:ext>
                    </a:extLst>
                  </p:cNvPr>
                  <p:cNvSpPr>
                    <a:spLocks noChangeShapeType="1"/>
                  </p:cNvSpPr>
                  <p:nvPr/>
                </p:nvSpPr>
                <p:spPr bwMode="auto">
                  <a:xfrm>
                    <a:off x="1775" y="7351"/>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87" name="Rectangle 37">
                  <a:extLst>
                    <a:ext uri="{FF2B5EF4-FFF2-40B4-BE49-F238E27FC236}">
                      <a16:creationId xmlns:a16="http://schemas.microsoft.com/office/drawing/2014/main" id="{36135A55-0736-44D0-95DE-6A8817A92BF1}"/>
                    </a:ext>
                  </a:extLst>
                </p:cNvPr>
                <p:cNvSpPr>
                  <a:spLocks noChangeArrowheads="1"/>
                </p:cNvSpPr>
                <p:nvPr/>
              </p:nvSpPr>
              <p:spPr bwMode="auto">
                <a:xfrm>
                  <a:off x="4381" y="10676"/>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8" name="Oval 38">
                  <a:extLst>
                    <a:ext uri="{FF2B5EF4-FFF2-40B4-BE49-F238E27FC236}">
                      <a16:creationId xmlns:a16="http://schemas.microsoft.com/office/drawing/2014/main" id="{9BA0D8C5-1B1F-4081-93D2-4E2FAA8126EE}"/>
                    </a:ext>
                  </a:extLst>
                </p:cNvPr>
                <p:cNvSpPr>
                  <a:spLocks noChangeArrowheads="1"/>
                </p:cNvSpPr>
                <p:nvPr/>
              </p:nvSpPr>
              <p:spPr bwMode="auto">
                <a:xfrm>
                  <a:off x="5018" y="10692"/>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9" name="Line 39">
                  <a:extLst>
                    <a:ext uri="{FF2B5EF4-FFF2-40B4-BE49-F238E27FC236}">
                      <a16:creationId xmlns:a16="http://schemas.microsoft.com/office/drawing/2014/main" id="{FF486887-A35C-4701-ADCA-8C2118ABCD18}"/>
                    </a:ext>
                  </a:extLst>
                </p:cNvPr>
                <p:cNvSpPr>
                  <a:spLocks noChangeShapeType="1"/>
                </p:cNvSpPr>
                <p:nvPr/>
              </p:nvSpPr>
              <p:spPr bwMode="auto">
                <a:xfrm>
                  <a:off x="5638" y="8718"/>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0" name="Line 40">
                  <a:extLst>
                    <a:ext uri="{FF2B5EF4-FFF2-40B4-BE49-F238E27FC236}">
                      <a16:creationId xmlns:a16="http://schemas.microsoft.com/office/drawing/2014/main" id="{4CDD5F62-FD30-4AEB-B427-39824EF2B669}"/>
                    </a:ext>
                  </a:extLst>
                </p:cNvPr>
                <p:cNvSpPr>
                  <a:spLocks noChangeShapeType="1"/>
                </p:cNvSpPr>
                <p:nvPr/>
              </p:nvSpPr>
              <p:spPr bwMode="auto">
                <a:xfrm>
                  <a:off x="4711" y="9198"/>
                  <a:ext cx="2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1" name="Line 41">
                  <a:extLst>
                    <a:ext uri="{FF2B5EF4-FFF2-40B4-BE49-F238E27FC236}">
                      <a16:creationId xmlns:a16="http://schemas.microsoft.com/office/drawing/2014/main" id="{0FDABE68-9DF2-485E-BF33-FF59C626EDE3}"/>
                    </a:ext>
                  </a:extLst>
                </p:cNvPr>
                <p:cNvSpPr>
                  <a:spLocks noChangeShapeType="1"/>
                </p:cNvSpPr>
                <p:nvPr/>
              </p:nvSpPr>
              <p:spPr bwMode="auto">
                <a:xfrm>
                  <a:off x="5850" y="872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2" name="Line 42">
                  <a:extLst>
                    <a:ext uri="{FF2B5EF4-FFF2-40B4-BE49-F238E27FC236}">
                      <a16:creationId xmlns:a16="http://schemas.microsoft.com/office/drawing/2014/main" id="{ED6DE38D-C09A-4716-955F-96AD45A719FB}"/>
                    </a:ext>
                  </a:extLst>
                </p:cNvPr>
                <p:cNvSpPr>
                  <a:spLocks noChangeShapeType="1"/>
                </p:cNvSpPr>
                <p:nvPr/>
              </p:nvSpPr>
              <p:spPr bwMode="auto">
                <a:xfrm>
                  <a:off x="5293" y="920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3" name="Line 43">
                  <a:extLst>
                    <a:ext uri="{FF2B5EF4-FFF2-40B4-BE49-F238E27FC236}">
                      <a16:creationId xmlns:a16="http://schemas.microsoft.com/office/drawing/2014/main" id="{AC8E8F5B-AD62-4696-A778-3659F0B69DC5}"/>
                    </a:ext>
                  </a:extLst>
                </p:cNvPr>
                <p:cNvSpPr>
                  <a:spLocks noChangeShapeType="1"/>
                </p:cNvSpPr>
                <p:nvPr/>
              </p:nvSpPr>
              <p:spPr bwMode="auto">
                <a:xfrm>
                  <a:off x="5851" y="9198"/>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4" name="Line 44">
                  <a:extLst>
                    <a:ext uri="{FF2B5EF4-FFF2-40B4-BE49-F238E27FC236}">
                      <a16:creationId xmlns:a16="http://schemas.microsoft.com/office/drawing/2014/main" id="{FA4E0070-9273-426C-AFE1-93D999B8760D}"/>
                    </a:ext>
                  </a:extLst>
                </p:cNvPr>
                <p:cNvSpPr>
                  <a:spLocks noChangeShapeType="1"/>
                </p:cNvSpPr>
                <p:nvPr/>
              </p:nvSpPr>
              <p:spPr bwMode="auto">
                <a:xfrm>
                  <a:off x="6410" y="9204"/>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5" name="Line 45">
                  <a:extLst>
                    <a:ext uri="{FF2B5EF4-FFF2-40B4-BE49-F238E27FC236}">
                      <a16:creationId xmlns:a16="http://schemas.microsoft.com/office/drawing/2014/main" id="{DA8C2B4E-20E9-4BDD-BAD9-D3CBBC755F3B}"/>
                    </a:ext>
                  </a:extLst>
                </p:cNvPr>
                <p:cNvSpPr>
                  <a:spLocks noChangeShapeType="1"/>
                </p:cNvSpPr>
                <p:nvPr/>
              </p:nvSpPr>
              <p:spPr bwMode="auto">
                <a:xfrm>
                  <a:off x="6967" y="920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Oval 46">
                  <a:extLst>
                    <a:ext uri="{FF2B5EF4-FFF2-40B4-BE49-F238E27FC236}">
                      <a16:creationId xmlns:a16="http://schemas.microsoft.com/office/drawing/2014/main" id="{03E6DA66-E7F0-4728-A8B6-C206CEBE57FC}"/>
                    </a:ext>
                  </a:extLst>
                </p:cNvPr>
                <p:cNvSpPr>
                  <a:spLocks noChangeArrowheads="1"/>
                </p:cNvSpPr>
                <p:nvPr/>
              </p:nvSpPr>
              <p:spPr bwMode="auto">
                <a:xfrm>
                  <a:off x="5154" y="9604"/>
                  <a:ext cx="302" cy="284"/>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97" name="Oval 47">
                  <a:extLst>
                    <a:ext uri="{FF2B5EF4-FFF2-40B4-BE49-F238E27FC236}">
                      <a16:creationId xmlns:a16="http://schemas.microsoft.com/office/drawing/2014/main" id="{590D9A83-C823-4351-868C-5ED0DA1C8E25}"/>
                    </a:ext>
                  </a:extLst>
                </p:cNvPr>
                <p:cNvSpPr>
                  <a:spLocks noChangeArrowheads="1"/>
                </p:cNvSpPr>
                <p:nvPr/>
              </p:nvSpPr>
              <p:spPr bwMode="auto">
                <a:xfrm>
                  <a:off x="4555" y="9609"/>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98" name="Rectangle 48">
                  <a:extLst>
                    <a:ext uri="{FF2B5EF4-FFF2-40B4-BE49-F238E27FC236}">
                      <a16:creationId xmlns:a16="http://schemas.microsoft.com/office/drawing/2014/main" id="{981D1525-2C53-4E85-AED0-73B10F45CED5}"/>
                    </a:ext>
                  </a:extLst>
                </p:cNvPr>
                <p:cNvSpPr>
                  <a:spLocks noChangeArrowheads="1"/>
                </p:cNvSpPr>
                <p:nvPr/>
              </p:nvSpPr>
              <p:spPr bwMode="auto">
                <a:xfrm>
                  <a:off x="5693" y="9591"/>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99" name="Rectangle 49">
                  <a:extLst>
                    <a:ext uri="{FF2B5EF4-FFF2-40B4-BE49-F238E27FC236}">
                      <a16:creationId xmlns:a16="http://schemas.microsoft.com/office/drawing/2014/main" id="{84AC24E8-B349-46C1-BDCE-579B653D068C}"/>
                    </a:ext>
                  </a:extLst>
                </p:cNvPr>
                <p:cNvSpPr>
                  <a:spLocks noChangeArrowheads="1"/>
                </p:cNvSpPr>
                <p:nvPr/>
              </p:nvSpPr>
              <p:spPr bwMode="auto">
                <a:xfrm>
                  <a:off x="6259" y="9586"/>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00" name="Rectangle 50">
                  <a:extLst>
                    <a:ext uri="{FF2B5EF4-FFF2-40B4-BE49-F238E27FC236}">
                      <a16:creationId xmlns:a16="http://schemas.microsoft.com/office/drawing/2014/main" id="{953F6053-6AA0-4A88-BEE5-6A473F31146B}"/>
                    </a:ext>
                  </a:extLst>
                </p:cNvPr>
                <p:cNvSpPr>
                  <a:spLocks noChangeArrowheads="1"/>
                </p:cNvSpPr>
                <p:nvPr/>
              </p:nvSpPr>
              <p:spPr bwMode="auto">
                <a:xfrm>
                  <a:off x="6793" y="9587"/>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01" name="Rectangle 51">
                  <a:extLst>
                    <a:ext uri="{FF2B5EF4-FFF2-40B4-BE49-F238E27FC236}">
                      <a16:creationId xmlns:a16="http://schemas.microsoft.com/office/drawing/2014/main" id="{44B1AB86-DFAC-4567-AA9F-6D1C4D798699}"/>
                    </a:ext>
                  </a:extLst>
                </p:cNvPr>
                <p:cNvSpPr>
                  <a:spLocks noChangeArrowheads="1"/>
                </p:cNvSpPr>
                <p:nvPr/>
              </p:nvSpPr>
              <p:spPr bwMode="auto">
                <a:xfrm>
                  <a:off x="5341" y="8571"/>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02" name="Oval 52">
                  <a:extLst>
                    <a:ext uri="{FF2B5EF4-FFF2-40B4-BE49-F238E27FC236}">
                      <a16:creationId xmlns:a16="http://schemas.microsoft.com/office/drawing/2014/main" id="{F591F822-F40F-4F24-893C-761328E91BEE}"/>
                    </a:ext>
                  </a:extLst>
                </p:cNvPr>
                <p:cNvSpPr>
                  <a:spLocks noChangeArrowheads="1"/>
                </p:cNvSpPr>
                <p:nvPr/>
              </p:nvSpPr>
              <p:spPr bwMode="auto">
                <a:xfrm>
                  <a:off x="6029" y="8587"/>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grpSp>
        <p:sp>
          <p:nvSpPr>
            <p:cNvPr id="55" name="Text Box 53">
              <a:extLst>
                <a:ext uri="{FF2B5EF4-FFF2-40B4-BE49-F238E27FC236}">
                  <a16:creationId xmlns:a16="http://schemas.microsoft.com/office/drawing/2014/main" id="{7806AB29-6E97-4C70-BBBE-3E45DE8EB448}"/>
                </a:ext>
              </a:extLst>
            </p:cNvPr>
            <p:cNvSpPr txBox="1">
              <a:spLocks noChangeArrowheads="1"/>
            </p:cNvSpPr>
            <p:nvPr/>
          </p:nvSpPr>
          <p:spPr bwMode="auto">
            <a:xfrm>
              <a:off x="1624" y="8490"/>
              <a:ext cx="45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en-US"/>
            </a:p>
          </p:txBody>
        </p:sp>
        <p:sp>
          <p:nvSpPr>
            <p:cNvPr id="56" name="Text Box 54">
              <a:extLst>
                <a:ext uri="{FF2B5EF4-FFF2-40B4-BE49-F238E27FC236}">
                  <a16:creationId xmlns:a16="http://schemas.microsoft.com/office/drawing/2014/main" id="{71EB73EC-D578-426C-B95F-C6DF11FFDB51}"/>
                </a:ext>
              </a:extLst>
            </p:cNvPr>
            <p:cNvSpPr txBox="1">
              <a:spLocks noChangeArrowheads="1"/>
            </p:cNvSpPr>
            <p:nvPr/>
          </p:nvSpPr>
          <p:spPr bwMode="auto">
            <a:xfrm>
              <a:off x="1613" y="9567"/>
              <a:ext cx="5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en-US"/>
            </a:p>
          </p:txBody>
        </p:sp>
        <p:sp>
          <p:nvSpPr>
            <p:cNvPr id="57" name="Text Box 55">
              <a:extLst>
                <a:ext uri="{FF2B5EF4-FFF2-40B4-BE49-F238E27FC236}">
                  <a16:creationId xmlns:a16="http://schemas.microsoft.com/office/drawing/2014/main" id="{DEDEBBEB-A0B4-495E-AE9D-B607C07A4CF7}"/>
                </a:ext>
              </a:extLst>
            </p:cNvPr>
            <p:cNvSpPr txBox="1">
              <a:spLocks noChangeArrowheads="1"/>
            </p:cNvSpPr>
            <p:nvPr/>
          </p:nvSpPr>
          <p:spPr bwMode="auto">
            <a:xfrm>
              <a:off x="1581" y="10644"/>
              <a:ext cx="62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en-US"/>
            </a:p>
          </p:txBody>
        </p:sp>
        <p:sp>
          <p:nvSpPr>
            <p:cNvPr id="58" name="Text Box 56">
              <a:extLst>
                <a:ext uri="{FF2B5EF4-FFF2-40B4-BE49-F238E27FC236}">
                  <a16:creationId xmlns:a16="http://schemas.microsoft.com/office/drawing/2014/main" id="{A34F1A48-FB5E-45F8-99DC-994A06FEA1E9}"/>
                </a:ext>
              </a:extLst>
            </p:cNvPr>
            <p:cNvSpPr txBox="1">
              <a:spLocks noChangeArrowheads="1"/>
            </p:cNvSpPr>
            <p:nvPr/>
          </p:nvSpPr>
          <p:spPr bwMode="auto">
            <a:xfrm>
              <a:off x="1568" y="11554"/>
              <a:ext cx="60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en-US"/>
            </a:p>
          </p:txBody>
        </p:sp>
      </p:grpSp>
    </p:spTree>
    <p:extLst>
      <p:ext uri="{BB962C8B-B14F-4D97-AF65-F5344CB8AC3E}">
        <p14:creationId xmlns:p14="http://schemas.microsoft.com/office/powerpoint/2010/main" val="96337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 Symbols</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486217" y="942110"/>
            <a:ext cx="6347593" cy="5693866"/>
          </a:xfrm>
          <a:prstGeom prst="rect">
            <a:avLst/>
          </a:prstGeom>
          <a:noFill/>
        </p:spPr>
        <p:txBody>
          <a:bodyPr wrap="square" rtlCol="0">
            <a:spAutoFit/>
          </a:bodyPr>
          <a:lstStyle/>
          <a:p>
            <a:r>
              <a:rPr lang="en-AU" sz="2800" dirty="0">
                <a:latin typeface="Comic Sans MS" panose="030F0702030302020204" pitchFamily="66" charset="0"/>
              </a:rPr>
              <a:t>		Normal male</a:t>
            </a:r>
          </a:p>
          <a:p>
            <a:endParaRPr lang="en-AU" sz="2800" dirty="0">
              <a:latin typeface="Comic Sans MS" panose="030F0702030302020204" pitchFamily="66" charset="0"/>
            </a:endParaRPr>
          </a:p>
          <a:p>
            <a:r>
              <a:rPr lang="en-AU" sz="2800" dirty="0">
                <a:latin typeface="Comic Sans MS" panose="030F0702030302020204" pitchFamily="66" charset="0"/>
              </a:rPr>
              <a:t>		Affected male</a:t>
            </a:r>
          </a:p>
          <a:p>
            <a:endParaRPr lang="en-AU" sz="2800" dirty="0">
              <a:latin typeface="Comic Sans MS" panose="030F0702030302020204" pitchFamily="66" charset="0"/>
            </a:endParaRPr>
          </a:p>
          <a:p>
            <a:r>
              <a:rPr lang="en-AU" sz="2800" dirty="0">
                <a:latin typeface="Comic Sans MS" panose="030F0702030302020204" pitchFamily="66" charset="0"/>
              </a:rPr>
              <a:t>		Normal female</a:t>
            </a:r>
          </a:p>
          <a:p>
            <a:endParaRPr lang="en-AU" sz="2800" dirty="0">
              <a:latin typeface="Comic Sans MS" panose="030F0702030302020204" pitchFamily="66" charset="0"/>
            </a:endParaRPr>
          </a:p>
          <a:p>
            <a:r>
              <a:rPr lang="en-AU" sz="2800" dirty="0">
                <a:latin typeface="Comic Sans MS" panose="030F0702030302020204" pitchFamily="66" charset="0"/>
              </a:rPr>
              <a:t>		Affected female</a:t>
            </a:r>
          </a:p>
          <a:p>
            <a:endParaRPr lang="en-AU" sz="2800" dirty="0">
              <a:latin typeface="Comic Sans MS" panose="030F0702030302020204" pitchFamily="66" charset="0"/>
            </a:endParaRPr>
          </a:p>
          <a:p>
            <a:r>
              <a:rPr lang="en-AU" sz="2800" dirty="0">
                <a:latin typeface="Comic Sans MS" panose="030F0702030302020204" pitchFamily="66" charset="0"/>
              </a:rPr>
              <a:t>		Marriage</a:t>
            </a:r>
          </a:p>
          <a:p>
            <a:endParaRPr lang="en-AU" sz="2800" dirty="0">
              <a:latin typeface="Comic Sans MS" panose="030F0702030302020204" pitchFamily="66" charset="0"/>
            </a:endParaRPr>
          </a:p>
          <a:p>
            <a:r>
              <a:rPr lang="en-AU" sz="2800" dirty="0">
                <a:latin typeface="Comic Sans MS" panose="030F0702030302020204" pitchFamily="66" charset="0"/>
              </a:rPr>
              <a:t>		Children</a:t>
            </a:r>
          </a:p>
          <a:p>
            <a:endParaRPr lang="en-AU" sz="2800" dirty="0">
              <a:latin typeface="Comic Sans MS" panose="030F0702030302020204" pitchFamily="66" charset="0"/>
            </a:endParaRPr>
          </a:p>
          <a:p>
            <a:r>
              <a:rPr lang="en-AU" sz="2800" dirty="0">
                <a:latin typeface="Comic Sans MS" panose="030F0702030302020204" pitchFamily="66" charset="0"/>
              </a:rPr>
              <a:t>      or	Carrier</a:t>
            </a:r>
          </a:p>
        </p:txBody>
      </p:sp>
      <p:grpSp>
        <p:nvGrpSpPr>
          <p:cNvPr id="106" name="Group 6">
            <a:extLst>
              <a:ext uri="{FF2B5EF4-FFF2-40B4-BE49-F238E27FC236}">
                <a16:creationId xmlns:a16="http://schemas.microsoft.com/office/drawing/2014/main" id="{B7AAC5CC-BF7A-4764-96B4-63828DA29C14}"/>
              </a:ext>
            </a:extLst>
          </p:cNvPr>
          <p:cNvGrpSpPr>
            <a:grpSpLocks/>
          </p:cNvGrpSpPr>
          <p:nvPr/>
        </p:nvGrpSpPr>
        <p:grpSpPr bwMode="auto">
          <a:xfrm>
            <a:off x="5968188" y="1442803"/>
            <a:ext cx="6025030" cy="4909035"/>
            <a:chOff x="5794" y="5749"/>
            <a:chExt cx="4571" cy="3559"/>
          </a:xfrm>
        </p:grpSpPr>
        <p:grpSp>
          <p:nvGrpSpPr>
            <p:cNvPr id="107" name="Group 7">
              <a:extLst>
                <a:ext uri="{FF2B5EF4-FFF2-40B4-BE49-F238E27FC236}">
                  <a16:creationId xmlns:a16="http://schemas.microsoft.com/office/drawing/2014/main" id="{C6A25A0F-BE0B-4020-B855-22109E34A9AC}"/>
                </a:ext>
              </a:extLst>
            </p:cNvPr>
            <p:cNvGrpSpPr>
              <a:grpSpLocks/>
            </p:cNvGrpSpPr>
            <p:nvPr/>
          </p:nvGrpSpPr>
          <p:grpSpPr bwMode="auto">
            <a:xfrm>
              <a:off x="6713" y="7132"/>
              <a:ext cx="2559" cy="1338"/>
              <a:chOff x="6696" y="7132"/>
              <a:chExt cx="2559" cy="1338"/>
            </a:xfrm>
          </p:grpSpPr>
          <p:sp>
            <p:nvSpPr>
              <p:cNvPr id="110" name="Line 8">
                <a:extLst>
                  <a:ext uri="{FF2B5EF4-FFF2-40B4-BE49-F238E27FC236}">
                    <a16:creationId xmlns:a16="http://schemas.microsoft.com/office/drawing/2014/main" id="{E2337D1A-9FB4-4B30-9175-BCF14CD9C991}"/>
                  </a:ext>
                </a:extLst>
              </p:cNvPr>
              <p:cNvSpPr>
                <a:spLocks noChangeShapeType="1"/>
              </p:cNvSpPr>
              <p:nvPr/>
            </p:nvSpPr>
            <p:spPr bwMode="auto">
              <a:xfrm>
                <a:off x="7779" y="7279"/>
                <a:ext cx="40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1" name="Line 9">
                <a:extLst>
                  <a:ext uri="{FF2B5EF4-FFF2-40B4-BE49-F238E27FC236}">
                    <a16:creationId xmlns:a16="http://schemas.microsoft.com/office/drawing/2014/main" id="{D6E9EAD2-5A9D-4158-A122-14734DE460CB}"/>
                  </a:ext>
                </a:extLst>
              </p:cNvPr>
              <p:cNvSpPr>
                <a:spLocks noChangeShapeType="1"/>
              </p:cNvSpPr>
              <p:nvPr/>
            </p:nvSpPr>
            <p:spPr bwMode="auto">
              <a:xfrm>
                <a:off x="6852" y="7759"/>
                <a:ext cx="227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2" name="Line 10">
                <a:extLst>
                  <a:ext uri="{FF2B5EF4-FFF2-40B4-BE49-F238E27FC236}">
                    <a16:creationId xmlns:a16="http://schemas.microsoft.com/office/drawing/2014/main" id="{D0712E5B-6D89-41EB-BFD6-A0867DD41448}"/>
                  </a:ext>
                </a:extLst>
              </p:cNvPr>
              <p:cNvSpPr>
                <a:spLocks noChangeShapeType="1"/>
              </p:cNvSpPr>
              <p:nvPr/>
            </p:nvSpPr>
            <p:spPr bwMode="auto">
              <a:xfrm>
                <a:off x="7991" y="7290"/>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3" name="Line 11">
                <a:extLst>
                  <a:ext uri="{FF2B5EF4-FFF2-40B4-BE49-F238E27FC236}">
                    <a16:creationId xmlns:a16="http://schemas.microsoft.com/office/drawing/2014/main" id="{181D4999-F8ED-40C6-9DAD-1169BC711D83}"/>
                  </a:ext>
                </a:extLst>
              </p:cNvPr>
              <p:cNvSpPr>
                <a:spLocks noChangeShapeType="1"/>
              </p:cNvSpPr>
              <p:nvPr/>
            </p:nvSpPr>
            <p:spPr bwMode="auto">
              <a:xfrm>
                <a:off x="6841" y="7747"/>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4" name="Line 12">
                <a:extLst>
                  <a:ext uri="{FF2B5EF4-FFF2-40B4-BE49-F238E27FC236}">
                    <a16:creationId xmlns:a16="http://schemas.microsoft.com/office/drawing/2014/main" id="{FD9416A6-BDC8-457E-A66C-833B6CEC4D34}"/>
                  </a:ext>
                </a:extLst>
              </p:cNvPr>
              <p:cNvSpPr>
                <a:spLocks noChangeShapeType="1"/>
              </p:cNvSpPr>
              <p:nvPr/>
            </p:nvSpPr>
            <p:spPr bwMode="auto">
              <a:xfrm>
                <a:off x="7434" y="7770"/>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5" name="Line 13">
                <a:extLst>
                  <a:ext uri="{FF2B5EF4-FFF2-40B4-BE49-F238E27FC236}">
                    <a16:creationId xmlns:a16="http://schemas.microsoft.com/office/drawing/2014/main" id="{7E49D7C7-1E92-4D11-8B2F-8A2BE360FBA9}"/>
                  </a:ext>
                </a:extLst>
              </p:cNvPr>
              <p:cNvSpPr>
                <a:spLocks noChangeShapeType="1"/>
              </p:cNvSpPr>
              <p:nvPr/>
            </p:nvSpPr>
            <p:spPr bwMode="auto">
              <a:xfrm>
                <a:off x="7992" y="7759"/>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6" name="Line 14">
                <a:extLst>
                  <a:ext uri="{FF2B5EF4-FFF2-40B4-BE49-F238E27FC236}">
                    <a16:creationId xmlns:a16="http://schemas.microsoft.com/office/drawing/2014/main" id="{8A2AD3BC-5CF8-4C9C-BB68-AE21FC06CE44}"/>
                  </a:ext>
                </a:extLst>
              </p:cNvPr>
              <p:cNvSpPr>
                <a:spLocks noChangeShapeType="1"/>
              </p:cNvSpPr>
              <p:nvPr/>
            </p:nvSpPr>
            <p:spPr bwMode="auto">
              <a:xfrm>
                <a:off x="8551" y="7765"/>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7" name="Line 15">
                <a:extLst>
                  <a:ext uri="{FF2B5EF4-FFF2-40B4-BE49-F238E27FC236}">
                    <a16:creationId xmlns:a16="http://schemas.microsoft.com/office/drawing/2014/main" id="{799C1C22-A1D5-4E9B-A786-966760F63510}"/>
                  </a:ext>
                </a:extLst>
              </p:cNvPr>
              <p:cNvSpPr>
                <a:spLocks noChangeShapeType="1"/>
              </p:cNvSpPr>
              <p:nvPr/>
            </p:nvSpPr>
            <p:spPr bwMode="auto">
              <a:xfrm>
                <a:off x="9108" y="7770"/>
                <a:ext cx="0" cy="46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18" name="Oval 16">
                <a:extLst>
                  <a:ext uri="{FF2B5EF4-FFF2-40B4-BE49-F238E27FC236}">
                    <a16:creationId xmlns:a16="http://schemas.microsoft.com/office/drawing/2014/main" id="{8298609D-D73B-4FAA-A463-187F280636E8}"/>
                  </a:ext>
                </a:extLst>
              </p:cNvPr>
              <p:cNvSpPr>
                <a:spLocks noChangeArrowheads="1"/>
              </p:cNvSpPr>
              <p:nvPr/>
            </p:nvSpPr>
            <p:spPr bwMode="auto">
              <a:xfrm>
                <a:off x="8953" y="8147"/>
                <a:ext cx="302" cy="284"/>
              </a:xfrm>
              <a:prstGeom prst="ellipse">
                <a:avLst/>
              </a:prstGeom>
              <a:solidFill>
                <a:srgbClr val="FFFFFF"/>
              </a:solidFill>
              <a:ln w="2857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19" name="Oval 17">
                <a:extLst>
                  <a:ext uri="{FF2B5EF4-FFF2-40B4-BE49-F238E27FC236}">
                    <a16:creationId xmlns:a16="http://schemas.microsoft.com/office/drawing/2014/main" id="{7FAE9A9D-083F-4BD7-B3C5-7D8B7B0C286F}"/>
                  </a:ext>
                </a:extLst>
              </p:cNvPr>
              <p:cNvSpPr>
                <a:spLocks noChangeArrowheads="1"/>
              </p:cNvSpPr>
              <p:nvPr/>
            </p:nvSpPr>
            <p:spPr bwMode="auto">
              <a:xfrm>
                <a:off x="6696" y="8170"/>
                <a:ext cx="302" cy="284"/>
              </a:xfrm>
              <a:prstGeom prst="ellipse">
                <a:avLst/>
              </a:prstGeom>
              <a:solidFill>
                <a:srgbClr val="FFFFFF"/>
              </a:solidFill>
              <a:ln w="2857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20" name="Rectangle 18">
                <a:extLst>
                  <a:ext uri="{FF2B5EF4-FFF2-40B4-BE49-F238E27FC236}">
                    <a16:creationId xmlns:a16="http://schemas.microsoft.com/office/drawing/2014/main" id="{356FB57E-44FA-4A7B-92A1-3351CFC1C8DA}"/>
                  </a:ext>
                </a:extLst>
              </p:cNvPr>
              <p:cNvSpPr>
                <a:spLocks noChangeArrowheads="1"/>
              </p:cNvSpPr>
              <p:nvPr/>
            </p:nvSpPr>
            <p:spPr bwMode="auto">
              <a:xfrm>
                <a:off x="7834" y="8152"/>
                <a:ext cx="302" cy="318"/>
              </a:xfrm>
              <a:prstGeom prst="rect">
                <a:avLst/>
              </a:prstGeom>
              <a:solidFill>
                <a:srgbClr val="000000"/>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21" name="Rectangle 19">
                <a:extLst>
                  <a:ext uri="{FF2B5EF4-FFF2-40B4-BE49-F238E27FC236}">
                    <a16:creationId xmlns:a16="http://schemas.microsoft.com/office/drawing/2014/main" id="{5CD21167-029C-474C-8F65-1DE109E06409}"/>
                  </a:ext>
                </a:extLst>
              </p:cNvPr>
              <p:cNvSpPr>
                <a:spLocks noChangeArrowheads="1"/>
              </p:cNvSpPr>
              <p:nvPr/>
            </p:nvSpPr>
            <p:spPr bwMode="auto">
              <a:xfrm>
                <a:off x="8400" y="8147"/>
                <a:ext cx="302" cy="318"/>
              </a:xfrm>
              <a:prstGeom prst="rect">
                <a:avLst/>
              </a:prstGeom>
              <a:solidFill>
                <a:srgbClr val="FFFFFF"/>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22" name="Rectangle 20">
                <a:extLst>
                  <a:ext uri="{FF2B5EF4-FFF2-40B4-BE49-F238E27FC236}">
                    <a16:creationId xmlns:a16="http://schemas.microsoft.com/office/drawing/2014/main" id="{B68F37B0-DBF8-4E35-AFA3-4E43CF7BCAFE}"/>
                  </a:ext>
                </a:extLst>
              </p:cNvPr>
              <p:cNvSpPr>
                <a:spLocks noChangeArrowheads="1"/>
              </p:cNvSpPr>
              <p:nvPr/>
            </p:nvSpPr>
            <p:spPr bwMode="auto">
              <a:xfrm>
                <a:off x="7262" y="8148"/>
                <a:ext cx="302" cy="318"/>
              </a:xfrm>
              <a:prstGeom prst="rect">
                <a:avLst/>
              </a:prstGeom>
              <a:solidFill>
                <a:srgbClr val="FFFFFF"/>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dirty="0"/>
              </a:p>
            </p:txBody>
          </p:sp>
          <p:sp>
            <p:nvSpPr>
              <p:cNvPr id="123" name="Rectangle 21">
                <a:extLst>
                  <a:ext uri="{FF2B5EF4-FFF2-40B4-BE49-F238E27FC236}">
                    <a16:creationId xmlns:a16="http://schemas.microsoft.com/office/drawing/2014/main" id="{5B656FDB-C9BE-4C2E-9200-C86936B7C0BD}"/>
                  </a:ext>
                </a:extLst>
              </p:cNvPr>
              <p:cNvSpPr>
                <a:spLocks noChangeArrowheads="1"/>
              </p:cNvSpPr>
              <p:nvPr/>
            </p:nvSpPr>
            <p:spPr bwMode="auto">
              <a:xfrm>
                <a:off x="7482" y="7132"/>
                <a:ext cx="302" cy="318"/>
              </a:xfrm>
              <a:prstGeom prst="rect">
                <a:avLst/>
              </a:prstGeom>
              <a:solidFill>
                <a:srgbClr val="FFFFFF"/>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24" name="Oval 22">
                <a:extLst>
                  <a:ext uri="{FF2B5EF4-FFF2-40B4-BE49-F238E27FC236}">
                    <a16:creationId xmlns:a16="http://schemas.microsoft.com/office/drawing/2014/main" id="{797536F2-81E8-4CFD-BC0D-2AB65AEF3EC7}"/>
                  </a:ext>
                </a:extLst>
              </p:cNvPr>
              <p:cNvSpPr>
                <a:spLocks noChangeArrowheads="1"/>
              </p:cNvSpPr>
              <p:nvPr/>
            </p:nvSpPr>
            <p:spPr bwMode="auto">
              <a:xfrm>
                <a:off x="8170" y="7148"/>
                <a:ext cx="302" cy="284"/>
              </a:xfrm>
              <a:prstGeom prst="ellipse">
                <a:avLst/>
              </a:prstGeom>
              <a:solidFill>
                <a:srgbClr val="FFFFFF"/>
              </a:solidFill>
              <a:ln w="2857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sp>
          <p:nvSpPr>
            <p:cNvPr id="108" name="Text Box 23">
              <a:extLst>
                <a:ext uri="{FF2B5EF4-FFF2-40B4-BE49-F238E27FC236}">
                  <a16:creationId xmlns:a16="http://schemas.microsoft.com/office/drawing/2014/main" id="{7A2DF7F7-7CBE-453F-8563-642AE6AA2212}"/>
                </a:ext>
              </a:extLst>
            </p:cNvPr>
            <p:cNvSpPr txBox="1">
              <a:spLocks noChangeArrowheads="1"/>
            </p:cNvSpPr>
            <p:nvPr/>
          </p:nvSpPr>
          <p:spPr bwMode="auto">
            <a:xfrm>
              <a:off x="5794" y="5749"/>
              <a:ext cx="4571" cy="1239"/>
            </a:xfrm>
            <a:prstGeom prst="rect">
              <a:avLst/>
            </a:prstGeom>
            <a:solidFill>
              <a:srgbClr val="FFFFFF"/>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fr-FR" altLang="en-US" sz="2800" dirty="0">
                  <a:latin typeface="Arial Unicode MS" pitchFamily="34" charset="-128"/>
                </a:rPr>
                <a:t>A </a:t>
              </a:r>
              <a:r>
                <a:rPr lang="fr-FR" altLang="en-US" sz="2800" dirty="0" err="1">
                  <a:latin typeface="Arial Unicode MS" pitchFamily="34" charset="-128"/>
                </a:rPr>
                <a:t>marriage</a:t>
              </a:r>
              <a:r>
                <a:rPr lang="fr-FR" altLang="en-US" sz="2800" dirty="0">
                  <a:latin typeface="Arial Unicode MS" pitchFamily="34" charset="-128"/>
                </a:rPr>
                <a:t> </a:t>
              </a:r>
              <a:r>
                <a:rPr lang="fr-FR" altLang="en-US" sz="2800" dirty="0" err="1">
                  <a:latin typeface="Arial Unicode MS" pitchFamily="34" charset="-128"/>
                </a:rPr>
                <a:t>with</a:t>
              </a:r>
              <a:r>
                <a:rPr lang="fr-FR" altLang="en-US" sz="2800" dirty="0">
                  <a:latin typeface="Arial Unicode MS" pitchFamily="34" charset="-128"/>
                </a:rPr>
                <a:t> five </a:t>
              </a:r>
              <a:r>
                <a:rPr lang="fr-FR" altLang="en-US" sz="2800" dirty="0" err="1">
                  <a:latin typeface="Arial Unicode MS" pitchFamily="34" charset="-128"/>
                </a:rPr>
                <a:t>children</a:t>
              </a:r>
              <a:r>
                <a:rPr lang="fr-FR" altLang="en-US" sz="2800" dirty="0">
                  <a:latin typeface="Arial Unicode MS" pitchFamily="34" charset="-128"/>
                </a:rPr>
                <a:t>, </a:t>
              </a:r>
              <a:r>
                <a:rPr lang="fr-FR" altLang="en-US" sz="2800" dirty="0" err="1">
                  <a:latin typeface="Arial Unicode MS" pitchFamily="34" charset="-128"/>
                </a:rPr>
                <a:t>two</a:t>
              </a:r>
              <a:r>
                <a:rPr lang="fr-FR" altLang="en-US" sz="2800" dirty="0">
                  <a:latin typeface="Arial Unicode MS" pitchFamily="34" charset="-128"/>
                </a:rPr>
                <a:t> </a:t>
              </a:r>
              <a:r>
                <a:rPr lang="fr-FR" altLang="en-US" sz="2800" dirty="0" err="1">
                  <a:latin typeface="Arial Unicode MS" pitchFamily="34" charset="-128"/>
                </a:rPr>
                <a:t>daughters</a:t>
              </a:r>
              <a:r>
                <a:rPr lang="fr-FR" altLang="en-US" sz="2800" dirty="0">
                  <a:latin typeface="Arial Unicode MS" pitchFamily="34" charset="-128"/>
                </a:rPr>
                <a:t> and </a:t>
              </a:r>
              <a:r>
                <a:rPr lang="fr-FR" altLang="en-US" sz="2800" dirty="0" err="1">
                  <a:latin typeface="Arial Unicode MS" pitchFamily="34" charset="-128"/>
                </a:rPr>
                <a:t>three</a:t>
              </a:r>
              <a:r>
                <a:rPr lang="fr-FR" altLang="en-US" sz="2800" dirty="0">
                  <a:latin typeface="Arial Unicode MS" pitchFamily="34" charset="-128"/>
                </a:rPr>
                <a:t> sons. The middle son </a:t>
              </a:r>
              <a:r>
                <a:rPr lang="fr-FR" altLang="en-US" sz="2800" dirty="0" err="1">
                  <a:latin typeface="Arial Unicode MS" pitchFamily="34" charset="-128"/>
                </a:rPr>
                <a:t>is</a:t>
              </a:r>
              <a:r>
                <a:rPr lang="fr-FR" altLang="en-US" sz="2800" dirty="0">
                  <a:latin typeface="Arial Unicode MS" pitchFamily="34" charset="-128"/>
                </a:rPr>
                <a:t> </a:t>
              </a:r>
              <a:r>
                <a:rPr lang="fr-FR" altLang="en-US" sz="2800" dirty="0" err="1">
                  <a:latin typeface="Arial Unicode MS" pitchFamily="34" charset="-128"/>
                </a:rPr>
                <a:t>affected</a:t>
              </a:r>
              <a:r>
                <a:rPr lang="fr-FR" altLang="en-US" sz="2800" dirty="0">
                  <a:latin typeface="Arial Unicode MS" pitchFamily="34" charset="-128"/>
                </a:rPr>
                <a:t> by the condition</a:t>
              </a:r>
              <a:endParaRPr lang="en-GB" altLang="en-US" sz="2800" dirty="0">
                <a:latin typeface="Arial Unicode MS" pitchFamily="34" charset="-128"/>
              </a:endParaRPr>
            </a:p>
          </p:txBody>
        </p:sp>
        <p:sp>
          <p:nvSpPr>
            <p:cNvPr id="109" name="Text Box 24">
              <a:extLst>
                <a:ext uri="{FF2B5EF4-FFF2-40B4-BE49-F238E27FC236}">
                  <a16:creationId xmlns:a16="http://schemas.microsoft.com/office/drawing/2014/main" id="{75B85A67-E908-458C-B454-88315E054450}"/>
                </a:ext>
              </a:extLst>
            </p:cNvPr>
            <p:cNvSpPr txBox="1">
              <a:spLocks noChangeArrowheads="1"/>
            </p:cNvSpPr>
            <p:nvPr/>
          </p:nvSpPr>
          <p:spPr bwMode="auto">
            <a:xfrm>
              <a:off x="6235" y="8756"/>
              <a:ext cx="3868" cy="552"/>
            </a:xfrm>
            <a:prstGeom prst="rect">
              <a:avLst/>
            </a:prstGeom>
            <a:solidFill>
              <a:srgbClr val="FFFFFF"/>
            </a:solidFill>
            <a:ln w="285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fr-FR" altLang="en-US" sz="2800" dirty="0" err="1">
                  <a:latin typeface="Arial Unicode MS" pitchFamily="34" charset="-128"/>
                </a:rPr>
                <a:t>Eldest</a:t>
              </a:r>
              <a:r>
                <a:rPr lang="fr-FR" altLang="en-US" sz="2800" dirty="0">
                  <a:latin typeface="Arial Unicode MS" pitchFamily="34" charset="-128"/>
                </a:rPr>
                <a:t> </a:t>
              </a:r>
              <a:r>
                <a:rPr lang="fr-FR" altLang="en-US" sz="2800" dirty="0" err="1">
                  <a:latin typeface="Arial Unicode MS" pitchFamily="34" charset="-128"/>
                </a:rPr>
                <a:t>child</a:t>
              </a:r>
              <a:r>
                <a:rPr lang="fr-FR" altLang="en-US" sz="2800" dirty="0">
                  <a:latin typeface="Arial Unicode MS" pitchFamily="34" charset="-128"/>
                </a:rPr>
                <a:t> </a:t>
              </a:r>
              <a:r>
                <a:rPr lang="fr-FR" altLang="en-US" sz="2800" dirty="0">
                  <a:latin typeface="Arial Unicode MS" pitchFamily="34" charset="-128"/>
                  <a:sym typeface="Symbol" panose="05050102010706020507" pitchFamily="18" charset="2"/>
                </a:rPr>
                <a:t></a:t>
              </a:r>
              <a:r>
                <a:rPr lang="fr-FR" altLang="en-US" sz="2800" dirty="0">
                  <a:latin typeface="Arial Unicode MS" pitchFamily="34" charset="-128"/>
                </a:rPr>
                <a:t> </a:t>
              </a:r>
              <a:r>
                <a:rPr lang="fr-FR" altLang="en-US" sz="2800" dirty="0" err="1">
                  <a:latin typeface="Arial Unicode MS" pitchFamily="34" charset="-128"/>
                </a:rPr>
                <a:t>Youngest</a:t>
              </a:r>
              <a:r>
                <a:rPr lang="fr-FR" altLang="en-US" sz="2800" dirty="0">
                  <a:latin typeface="Arial Unicode MS" pitchFamily="34" charset="-128"/>
                </a:rPr>
                <a:t> </a:t>
              </a:r>
              <a:r>
                <a:rPr lang="fr-FR" altLang="en-US" sz="2800" dirty="0" err="1">
                  <a:latin typeface="Arial Unicode MS" pitchFamily="34" charset="-128"/>
                </a:rPr>
                <a:t>child</a:t>
              </a:r>
              <a:endParaRPr lang="en-GB" altLang="en-US" sz="2800" dirty="0">
                <a:latin typeface="Arial Unicode MS" pitchFamily="34" charset="-128"/>
              </a:endParaRPr>
            </a:p>
          </p:txBody>
        </p:sp>
      </p:grpSp>
      <p:cxnSp>
        <p:nvCxnSpPr>
          <p:cNvPr id="3" name="Straight Arrow Connector 2">
            <a:extLst>
              <a:ext uri="{FF2B5EF4-FFF2-40B4-BE49-F238E27FC236}">
                <a16:creationId xmlns:a16="http://schemas.microsoft.com/office/drawing/2014/main" id="{01FAF848-AF5E-4C8C-AACA-3FD2F43E1147}"/>
              </a:ext>
            </a:extLst>
          </p:cNvPr>
          <p:cNvCxnSpPr/>
          <p:nvPr/>
        </p:nvCxnSpPr>
        <p:spPr>
          <a:xfrm flipV="1">
            <a:off x="3935186" y="4425043"/>
            <a:ext cx="3020785" cy="1165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658A8E2A-76F1-4FA5-9431-FECA7BC0759D}"/>
              </a:ext>
            </a:extLst>
          </p:cNvPr>
          <p:cNvGrpSpPr/>
          <p:nvPr/>
        </p:nvGrpSpPr>
        <p:grpSpPr>
          <a:xfrm>
            <a:off x="737263" y="1143386"/>
            <a:ext cx="1487323" cy="5382028"/>
            <a:chOff x="737263" y="1143386"/>
            <a:chExt cx="1487323" cy="5382028"/>
          </a:xfrm>
        </p:grpSpPr>
        <p:grpSp>
          <p:nvGrpSpPr>
            <p:cNvPr id="134" name="Group 33">
              <a:extLst>
                <a:ext uri="{FF2B5EF4-FFF2-40B4-BE49-F238E27FC236}">
                  <a16:creationId xmlns:a16="http://schemas.microsoft.com/office/drawing/2014/main" id="{57C317E9-1CF3-4943-AFDF-AEF325AB5166}"/>
                </a:ext>
              </a:extLst>
            </p:cNvPr>
            <p:cNvGrpSpPr>
              <a:grpSpLocks/>
            </p:cNvGrpSpPr>
            <p:nvPr/>
          </p:nvGrpSpPr>
          <p:grpSpPr bwMode="auto">
            <a:xfrm>
              <a:off x="1237162" y="1143386"/>
              <a:ext cx="987424" cy="3765552"/>
              <a:chOff x="226" y="1366"/>
              <a:chExt cx="622" cy="2372"/>
            </a:xfrm>
          </p:grpSpPr>
          <p:sp>
            <p:nvSpPr>
              <p:cNvPr id="135" name="Rectangle 25">
                <a:extLst>
                  <a:ext uri="{FF2B5EF4-FFF2-40B4-BE49-F238E27FC236}">
                    <a16:creationId xmlns:a16="http://schemas.microsoft.com/office/drawing/2014/main" id="{9A397607-DC87-47B2-A11D-D8C47361ED6F}"/>
                  </a:ext>
                </a:extLst>
              </p:cNvPr>
              <p:cNvSpPr>
                <a:spLocks noChangeArrowheads="1"/>
              </p:cNvSpPr>
              <p:nvPr/>
            </p:nvSpPr>
            <p:spPr bwMode="auto">
              <a:xfrm>
                <a:off x="226" y="1366"/>
                <a:ext cx="227" cy="227"/>
              </a:xfrm>
              <a:prstGeom prst="rect">
                <a:avLst/>
              </a:prstGeom>
              <a:solidFill>
                <a:srgbClr val="FFFFFF"/>
              </a:solidFill>
              <a:ln w="28575">
                <a:solidFill>
                  <a:schemeClr val="tx2"/>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36" name="Rectangle 26">
                <a:extLst>
                  <a:ext uri="{FF2B5EF4-FFF2-40B4-BE49-F238E27FC236}">
                    <a16:creationId xmlns:a16="http://schemas.microsoft.com/office/drawing/2014/main" id="{7E724333-7620-4BEF-B5CB-BB62F570F244}"/>
                  </a:ext>
                </a:extLst>
              </p:cNvPr>
              <p:cNvSpPr>
                <a:spLocks noChangeArrowheads="1"/>
              </p:cNvSpPr>
              <p:nvPr/>
            </p:nvSpPr>
            <p:spPr bwMode="auto">
              <a:xfrm>
                <a:off x="226" y="1902"/>
                <a:ext cx="227" cy="227"/>
              </a:xfrm>
              <a:prstGeom prst="rect">
                <a:avLst/>
              </a:prstGeom>
              <a:solidFill>
                <a:schemeClr val="tx2"/>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37" name="Oval 27">
                <a:extLst>
                  <a:ext uri="{FF2B5EF4-FFF2-40B4-BE49-F238E27FC236}">
                    <a16:creationId xmlns:a16="http://schemas.microsoft.com/office/drawing/2014/main" id="{83C28D5A-D40A-412E-BE61-CEE4C5FDF0CB}"/>
                  </a:ext>
                </a:extLst>
              </p:cNvPr>
              <p:cNvSpPr>
                <a:spLocks noChangeArrowheads="1"/>
              </p:cNvSpPr>
              <p:nvPr/>
            </p:nvSpPr>
            <p:spPr bwMode="auto">
              <a:xfrm>
                <a:off x="226" y="2433"/>
                <a:ext cx="227" cy="227"/>
              </a:xfrm>
              <a:prstGeom prst="ellipse">
                <a:avLst/>
              </a:prstGeom>
              <a:solidFill>
                <a:srgbClr val="FFFFFF"/>
              </a:solidFill>
              <a:ln w="28575">
                <a:solidFill>
                  <a:schemeClr val="tx2"/>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dirty="0"/>
              </a:p>
            </p:txBody>
          </p:sp>
          <p:sp>
            <p:nvSpPr>
              <p:cNvPr id="138" name="Oval 28">
                <a:extLst>
                  <a:ext uri="{FF2B5EF4-FFF2-40B4-BE49-F238E27FC236}">
                    <a16:creationId xmlns:a16="http://schemas.microsoft.com/office/drawing/2014/main" id="{E9D3A58A-2F0F-483D-8A5F-ABE5DC800DF9}"/>
                  </a:ext>
                </a:extLst>
              </p:cNvPr>
              <p:cNvSpPr>
                <a:spLocks noChangeArrowheads="1"/>
              </p:cNvSpPr>
              <p:nvPr/>
            </p:nvSpPr>
            <p:spPr bwMode="auto">
              <a:xfrm>
                <a:off x="226" y="3027"/>
                <a:ext cx="227" cy="227"/>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nvGrpSpPr>
              <p:cNvPr id="139" name="Group 32">
                <a:extLst>
                  <a:ext uri="{FF2B5EF4-FFF2-40B4-BE49-F238E27FC236}">
                    <a16:creationId xmlns:a16="http://schemas.microsoft.com/office/drawing/2014/main" id="{C4A40F3D-E30F-43A1-B783-ED19E7CE3239}"/>
                  </a:ext>
                </a:extLst>
              </p:cNvPr>
              <p:cNvGrpSpPr>
                <a:grpSpLocks/>
              </p:cNvGrpSpPr>
              <p:nvPr/>
            </p:nvGrpSpPr>
            <p:grpSpPr bwMode="auto">
              <a:xfrm>
                <a:off x="226" y="3510"/>
                <a:ext cx="622" cy="228"/>
                <a:chOff x="489" y="4095"/>
                <a:chExt cx="817" cy="290"/>
              </a:xfrm>
            </p:grpSpPr>
            <p:sp>
              <p:nvSpPr>
                <p:cNvPr id="140" name="Line 31">
                  <a:extLst>
                    <a:ext uri="{FF2B5EF4-FFF2-40B4-BE49-F238E27FC236}">
                      <a16:creationId xmlns:a16="http://schemas.microsoft.com/office/drawing/2014/main" id="{603C7C67-54E3-4AD4-9C87-42E37041AD23}"/>
                    </a:ext>
                  </a:extLst>
                </p:cNvPr>
                <p:cNvSpPr>
                  <a:spLocks noChangeShapeType="1"/>
                </p:cNvSpPr>
                <p:nvPr/>
              </p:nvSpPr>
              <p:spPr bwMode="auto">
                <a:xfrm>
                  <a:off x="728" y="4237"/>
                  <a:ext cx="361"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141" name="Oval 29">
                  <a:extLst>
                    <a:ext uri="{FF2B5EF4-FFF2-40B4-BE49-F238E27FC236}">
                      <a16:creationId xmlns:a16="http://schemas.microsoft.com/office/drawing/2014/main" id="{4ED6F750-099E-4E75-8B62-3A78E6B5DC61}"/>
                    </a:ext>
                  </a:extLst>
                </p:cNvPr>
                <p:cNvSpPr>
                  <a:spLocks noChangeArrowheads="1"/>
                </p:cNvSpPr>
                <p:nvPr/>
              </p:nvSpPr>
              <p:spPr bwMode="auto">
                <a:xfrm>
                  <a:off x="489" y="4095"/>
                  <a:ext cx="292" cy="285"/>
                </a:xfrm>
                <a:prstGeom prst="ellipse">
                  <a:avLst/>
                </a:prstGeom>
                <a:solidFill>
                  <a:srgbClr val="FFFFFF"/>
                </a:solidFill>
                <a:ln w="28575">
                  <a:solidFill>
                    <a:schemeClr val="tx2"/>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142" name="Rectangle 30">
                  <a:extLst>
                    <a:ext uri="{FF2B5EF4-FFF2-40B4-BE49-F238E27FC236}">
                      <a16:creationId xmlns:a16="http://schemas.microsoft.com/office/drawing/2014/main" id="{E25616C4-A043-4DDA-8B5D-841926725FA6}"/>
                    </a:ext>
                  </a:extLst>
                </p:cNvPr>
                <p:cNvSpPr>
                  <a:spLocks noChangeArrowheads="1"/>
                </p:cNvSpPr>
                <p:nvPr/>
              </p:nvSpPr>
              <p:spPr bwMode="auto">
                <a:xfrm>
                  <a:off x="1028" y="4100"/>
                  <a:ext cx="278" cy="285"/>
                </a:xfrm>
                <a:prstGeom prst="rect">
                  <a:avLst/>
                </a:prstGeom>
                <a:solidFill>
                  <a:srgbClr val="FFFFFF"/>
                </a:solidFill>
                <a:ln w="28575">
                  <a:solidFill>
                    <a:schemeClr val="tx2"/>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dirty="0"/>
                </a:p>
              </p:txBody>
            </p:sp>
          </p:grpSp>
        </p:grpSp>
        <p:sp>
          <p:nvSpPr>
            <p:cNvPr id="39" name="Oval 27">
              <a:extLst>
                <a:ext uri="{FF2B5EF4-FFF2-40B4-BE49-F238E27FC236}">
                  <a16:creationId xmlns:a16="http://schemas.microsoft.com/office/drawing/2014/main" id="{2728760B-EB71-480C-8E38-C8D1BCAEC519}"/>
                </a:ext>
              </a:extLst>
            </p:cNvPr>
            <p:cNvSpPr>
              <a:spLocks noChangeArrowheads="1"/>
            </p:cNvSpPr>
            <p:nvPr/>
          </p:nvSpPr>
          <p:spPr bwMode="auto">
            <a:xfrm>
              <a:off x="737263" y="6165051"/>
              <a:ext cx="360362" cy="360363"/>
            </a:xfrm>
            <a:prstGeom prst="ellipse">
              <a:avLst/>
            </a:prstGeom>
            <a:gradFill flip="none" rotWithShape="1">
              <a:gsLst>
                <a:gs pos="33000">
                  <a:schemeClr val="bg1">
                    <a:lumMod val="50000"/>
                  </a:schemeClr>
                </a:gs>
                <a:gs pos="34000">
                  <a:schemeClr val="bg1"/>
                </a:gs>
                <a:gs pos="83000">
                  <a:schemeClr val="bg1"/>
                </a:gs>
                <a:gs pos="100000">
                  <a:schemeClr val="bg1"/>
                </a:gs>
              </a:gsLst>
              <a:path path="circle">
                <a:fillToRect l="50000" t="50000" r="50000" b="50000"/>
              </a:path>
              <a:tileRect/>
            </a:gradFill>
            <a:ln w="28575">
              <a:solidFill>
                <a:schemeClr val="tx2"/>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dirty="0"/>
            </a:p>
          </p:txBody>
        </p:sp>
        <p:sp>
          <p:nvSpPr>
            <p:cNvPr id="40" name="Oval 27">
              <a:extLst>
                <a:ext uri="{FF2B5EF4-FFF2-40B4-BE49-F238E27FC236}">
                  <a16:creationId xmlns:a16="http://schemas.microsoft.com/office/drawing/2014/main" id="{45454123-AACB-48E8-BA4B-423364245443}"/>
                </a:ext>
              </a:extLst>
            </p:cNvPr>
            <p:cNvSpPr>
              <a:spLocks noChangeArrowheads="1"/>
            </p:cNvSpPr>
            <p:nvPr/>
          </p:nvSpPr>
          <p:spPr bwMode="auto">
            <a:xfrm>
              <a:off x="1738524" y="6164854"/>
              <a:ext cx="360362" cy="360363"/>
            </a:xfrm>
            <a:prstGeom prst="ellipse">
              <a:avLst/>
            </a:prstGeom>
            <a:gradFill>
              <a:gsLst>
                <a:gs pos="52000">
                  <a:schemeClr val="bg1">
                    <a:lumMod val="50000"/>
                  </a:schemeClr>
                </a:gs>
                <a:gs pos="61000">
                  <a:schemeClr val="bg1"/>
                </a:gs>
                <a:gs pos="83000">
                  <a:schemeClr val="bg1"/>
                </a:gs>
                <a:gs pos="100000">
                  <a:schemeClr val="bg1"/>
                </a:gs>
              </a:gsLst>
              <a:lin ang="10800000" scaled="0"/>
            </a:gradFill>
            <a:ln w="28575">
              <a:solidFill>
                <a:schemeClr val="tx2"/>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dirty="0"/>
            </a:p>
          </p:txBody>
        </p:sp>
      </p:grpSp>
    </p:spTree>
    <p:extLst>
      <p:ext uri="{BB962C8B-B14F-4D97-AF65-F5344CB8AC3E}">
        <p14:creationId xmlns:p14="http://schemas.microsoft.com/office/powerpoint/2010/main" val="1581483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Organising Pedigrees</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361634" y="1021190"/>
            <a:ext cx="11097011" cy="5262979"/>
          </a:xfrm>
          <a:prstGeom prst="rect">
            <a:avLst/>
          </a:prstGeom>
          <a:noFill/>
        </p:spPr>
        <p:txBody>
          <a:bodyPr wrap="square" rtlCol="0">
            <a:spAutoFit/>
          </a:bodyPr>
          <a:lstStyle/>
          <a:p>
            <a:r>
              <a:rPr lang="en-AU" sz="2800" dirty="0">
                <a:latin typeface="Comic Sans MS" panose="030F0702030302020204" pitchFamily="66" charset="0"/>
              </a:rPr>
              <a:t>Generations in a pedigree are identified by Roman numerals.</a:t>
            </a:r>
          </a:p>
          <a:p>
            <a:endParaRPr lang="en-AU" sz="2800" dirty="0">
              <a:latin typeface="Comic Sans MS" panose="030F0702030302020204" pitchFamily="66" charset="0"/>
            </a:endParaRPr>
          </a:p>
          <a:p>
            <a:r>
              <a:rPr lang="en-AU" sz="2800" dirty="0">
                <a:latin typeface="Comic Sans MS" panose="030F0702030302020204" pitchFamily="66" charset="0"/>
              </a:rPr>
              <a:t>Individuals in each </a:t>
            </a:r>
          </a:p>
          <a:p>
            <a:r>
              <a:rPr lang="en-AU" sz="2800" dirty="0">
                <a:latin typeface="Comic Sans MS" panose="030F0702030302020204" pitchFamily="66" charset="0"/>
              </a:rPr>
              <a:t>generation are identified</a:t>
            </a:r>
          </a:p>
          <a:p>
            <a:r>
              <a:rPr lang="en-AU" sz="2800" dirty="0">
                <a:latin typeface="Comic Sans MS" panose="030F0702030302020204" pitchFamily="66" charset="0"/>
              </a:rPr>
              <a:t>by Arabic numerals </a:t>
            </a:r>
          </a:p>
          <a:p>
            <a:r>
              <a:rPr lang="en-AU" sz="2800" dirty="0">
                <a:latin typeface="Comic Sans MS" panose="030F0702030302020204" pitchFamily="66" charset="0"/>
              </a:rPr>
              <a:t>Numbered from the left.</a:t>
            </a:r>
          </a:p>
          <a:p>
            <a:endParaRPr lang="en-AU" sz="2800" dirty="0">
              <a:latin typeface="Comic Sans MS" panose="030F0702030302020204" pitchFamily="66" charset="0"/>
            </a:endParaRPr>
          </a:p>
          <a:p>
            <a:endParaRPr lang="en-AU" sz="2800" dirty="0">
              <a:latin typeface="Comic Sans MS" panose="030F0702030302020204" pitchFamily="66" charset="0"/>
            </a:endParaRPr>
          </a:p>
          <a:p>
            <a:endParaRPr lang="en-AU" sz="2800" dirty="0">
              <a:latin typeface="Comic Sans MS" panose="030F0702030302020204" pitchFamily="66" charset="0"/>
            </a:endParaRPr>
          </a:p>
          <a:p>
            <a:r>
              <a:rPr lang="en-AU" sz="2800" dirty="0">
                <a:latin typeface="Comic Sans MS" panose="030F0702030302020204" pitchFamily="66" charset="0"/>
              </a:rPr>
              <a:t>Therefore, the affected </a:t>
            </a:r>
          </a:p>
          <a:p>
            <a:r>
              <a:rPr lang="en-AU" sz="2800" dirty="0">
                <a:latin typeface="Comic Sans MS" panose="030F0702030302020204" pitchFamily="66" charset="0"/>
              </a:rPr>
              <a:t>individuals are II3, IV2</a:t>
            </a:r>
          </a:p>
          <a:p>
            <a:r>
              <a:rPr lang="en-AU" sz="2800" dirty="0">
                <a:latin typeface="Comic Sans MS" panose="030F0702030302020204" pitchFamily="66" charset="0"/>
              </a:rPr>
              <a:t>and IV3</a:t>
            </a:r>
          </a:p>
        </p:txBody>
      </p:sp>
      <p:grpSp>
        <p:nvGrpSpPr>
          <p:cNvPr id="37" name="Group 4">
            <a:extLst>
              <a:ext uri="{FF2B5EF4-FFF2-40B4-BE49-F238E27FC236}">
                <a16:creationId xmlns:a16="http://schemas.microsoft.com/office/drawing/2014/main" id="{7D76142C-2762-418E-B419-B6022935C0F6}"/>
              </a:ext>
            </a:extLst>
          </p:cNvPr>
          <p:cNvGrpSpPr>
            <a:grpSpLocks/>
          </p:cNvGrpSpPr>
          <p:nvPr/>
        </p:nvGrpSpPr>
        <p:grpSpPr bwMode="auto">
          <a:xfrm>
            <a:off x="4669333" y="2059098"/>
            <a:ext cx="7267981" cy="4337134"/>
            <a:chOff x="2476" y="8470"/>
            <a:chExt cx="6529" cy="3549"/>
          </a:xfrm>
        </p:grpSpPr>
        <p:grpSp>
          <p:nvGrpSpPr>
            <p:cNvPr id="38" name="Group 5">
              <a:extLst>
                <a:ext uri="{FF2B5EF4-FFF2-40B4-BE49-F238E27FC236}">
                  <a16:creationId xmlns:a16="http://schemas.microsoft.com/office/drawing/2014/main" id="{51492A00-361A-428D-90F3-7B1DE16815DC}"/>
                </a:ext>
              </a:extLst>
            </p:cNvPr>
            <p:cNvGrpSpPr>
              <a:grpSpLocks/>
            </p:cNvGrpSpPr>
            <p:nvPr/>
          </p:nvGrpSpPr>
          <p:grpSpPr bwMode="auto">
            <a:xfrm>
              <a:off x="3165" y="8588"/>
              <a:ext cx="5840" cy="3431"/>
              <a:chOff x="3097" y="8588"/>
              <a:chExt cx="5840" cy="3431"/>
            </a:xfrm>
          </p:grpSpPr>
          <p:sp>
            <p:nvSpPr>
              <p:cNvPr id="43" name="Line 6">
                <a:extLst>
                  <a:ext uri="{FF2B5EF4-FFF2-40B4-BE49-F238E27FC236}">
                    <a16:creationId xmlns:a16="http://schemas.microsoft.com/office/drawing/2014/main" id="{32EE2373-A55B-4B27-8C6C-D70F5B327909}"/>
                  </a:ext>
                </a:extLst>
              </p:cNvPr>
              <p:cNvSpPr>
                <a:spLocks noChangeShapeType="1"/>
              </p:cNvSpPr>
              <p:nvPr/>
            </p:nvSpPr>
            <p:spPr bwMode="auto">
              <a:xfrm>
                <a:off x="4700" y="9203"/>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nvGrpSpPr>
              <p:cNvPr id="44" name="Group 7">
                <a:extLst>
                  <a:ext uri="{FF2B5EF4-FFF2-40B4-BE49-F238E27FC236}">
                    <a16:creationId xmlns:a16="http://schemas.microsoft.com/office/drawing/2014/main" id="{5F96F48B-71CE-4203-91EA-C02833709197}"/>
                  </a:ext>
                </a:extLst>
              </p:cNvPr>
              <p:cNvGrpSpPr>
                <a:grpSpLocks/>
              </p:cNvGrpSpPr>
              <p:nvPr/>
            </p:nvGrpSpPr>
            <p:grpSpPr bwMode="auto">
              <a:xfrm>
                <a:off x="3097" y="8588"/>
                <a:ext cx="5840" cy="3431"/>
                <a:chOff x="3080" y="8571"/>
                <a:chExt cx="5840" cy="3431"/>
              </a:xfrm>
            </p:grpSpPr>
            <p:sp>
              <p:nvSpPr>
                <p:cNvPr id="45" name="Line 8">
                  <a:extLst>
                    <a:ext uri="{FF2B5EF4-FFF2-40B4-BE49-F238E27FC236}">
                      <a16:creationId xmlns:a16="http://schemas.microsoft.com/office/drawing/2014/main" id="{A2983DF3-18EE-4C9E-A8CB-61F842D6F52D}"/>
                    </a:ext>
                  </a:extLst>
                </p:cNvPr>
                <p:cNvSpPr>
                  <a:spLocks noChangeShapeType="1"/>
                </p:cNvSpPr>
                <p:nvPr/>
              </p:nvSpPr>
              <p:spPr bwMode="auto">
                <a:xfrm flipH="1">
                  <a:off x="4169" y="9762"/>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6" name="Rectangle 9">
                  <a:extLst>
                    <a:ext uri="{FF2B5EF4-FFF2-40B4-BE49-F238E27FC236}">
                      <a16:creationId xmlns:a16="http://schemas.microsoft.com/office/drawing/2014/main" id="{FEED9AA3-CC67-4FEE-9B73-365F2DC13819}"/>
                    </a:ext>
                  </a:extLst>
                </p:cNvPr>
                <p:cNvSpPr>
                  <a:spLocks noChangeArrowheads="1"/>
                </p:cNvSpPr>
                <p:nvPr/>
              </p:nvSpPr>
              <p:spPr bwMode="auto">
                <a:xfrm>
                  <a:off x="3941" y="9598"/>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47" name="Line 10">
                  <a:extLst>
                    <a:ext uri="{FF2B5EF4-FFF2-40B4-BE49-F238E27FC236}">
                      <a16:creationId xmlns:a16="http://schemas.microsoft.com/office/drawing/2014/main" id="{C30593FF-42FE-44FE-ACF0-56934FBAA94D}"/>
                    </a:ext>
                  </a:extLst>
                </p:cNvPr>
                <p:cNvSpPr>
                  <a:spLocks noChangeShapeType="1"/>
                </p:cNvSpPr>
                <p:nvPr/>
              </p:nvSpPr>
              <p:spPr bwMode="auto">
                <a:xfrm>
                  <a:off x="7100" y="9728"/>
                  <a:ext cx="4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8" name="Line 11">
                  <a:extLst>
                    <a:ext uri="{FF2B5EF4-FFF2-40B4-BE49-F238E27FC236}">
                      <a16:creationId xmlns:a16="http://schemas.microsoft.com/office/drawing/2014/main" id="{9DC13F87-35AD-406A-A60F-D39BAA20DC87}"/>
                    </a:ext>
                  </a:extLst>
                </p:cNvPr>
                <p:cNvSpPr>
                  <a:spLocks noChangeShapeType="1"/>
                </p:cNvSpPr>
                <p:nvPr/>
              </p:nvSpPr>
              <p:spPr bwMode="auto">
                <a:xfrm>
                  <a:off x="7463" y="10828"/>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49" name="Line 12">
                  <a:extLst>
                    <a:ext uri="{FF2B5EF4-FFF2-40B4-BE49-F238E27FC236}">
                      <a16:creationId xmlns:a16="http://schemas.microsoft.com/office/drawing/2014/main" id="{84476372-BE46-479B-96D1-03E4E8A5C5E2}"/>
                    </a:ext>
                  </a:extLst>
                </p:cNvPr>
                <p:cNvSpPr>
                  <a:spLocks noChangeShapeType="1"/>
                </p:cNvSpPr>
                <p:nvPr/>
              </p:nvSpPr>
              <p:spPr bwMode="auto">
                <a:xfrm>
                  <a:off x="6536" y="11291"/>
                  <a:ext cx="2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0" name="Line 13">
                  <a:extLst>
                    <a:ext uri="{FF2B5EF4-FFF2-40B4-BE49-F238E27FC236}">
                      <a16:creationId xmlns:a16="http://schemas.microsoft.com/office/drawing/2014/main" id="{02A5A965-8026-46F5-8B6E-AC473EA347B2}"/>
                    </a:ext>
                  </a:extLst>
                </p:cNvPr>
                <p:cNvSpPr>
                  <a:spLocks noChangeShapeType="1"/>
                </p:cNvSpPr>
                <p:nvPr/>
              </p:nvSpPr>
              <p:spPr bwMode="auto">
                <a:xfrm>
                  <a:off x="7675" y="1083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1" name="Line 14">
                  <a:extLst>
                    <a:ext uri="{FF2B5EF4-FFF2-40B4-BE49-F238E27FC236}">
                      <a16:creationId xmlns:a16="http://schemas.microsoft.com/office/drawing/2014/main" id="{20AAC464-A587-4D32-A59F-8248CD68AC1B}"/>
                    </a:ext>
                  </a:extLst>
                </p:cNvPr>
                <p:cNvSpPr>
                  <a:spLocks noChangeShapeType="1"/>
                </p:cNvSpPr>
                <p:nvPr/>
              </p:nvSpPr>
              <p:spPr bwMode="auto">
                <a:xfrm>
                  <a:off x="6525" y="11296"/>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2" name="Line 15">
                  <a:extLst>
                    <a:ext uri="{FF2B5EF4-FFF2-40B4-BE49-F238E27FC236}">
                      <a16:creationId xmlns:a16="http://schemas.microsoft.com/office/drawing/2014/main" id="{FB837655-EEC4-4EE3-8EBA-8B56DCA97711}"/>
                    </a:ext>
                  </a:extLst>
                </p:cNvPr>
                <p:cNvSpPr>
                  <a:spLocks noChangeShapeType="1"/>
                </p:cNvSpPr>
                <p:nvPr/>
              </p:nvSpPr>
              <p:spPr bwMode="auto">
                <a:xfrm>
                  <a:off x="7118" y="11302"/>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3" name="Line 16">
                  <a:extLst>
                    <a:ext uri="{FF2B5EF4-FFF2-40B4-BE49-F238E27FC236}">
                      <a16:creationId xmlns:a16="http://schemas.microsoft.com/office/drawing/2014/main" id="{1CA8B71E-3363-4A53-8568-10A937CC2B2A}"/>
                    </a:ext>
                  </a:extLst>
                </p:cNvPr>
                <p:cNvSpPr>
                  <a:spLocks noChangeShapeType="1"/>
                </p:cNvSpPr>
                <p:nvPr/>
              </p:nvSpPr>
              <p:spPr bwMode="auto">
                <a:xfrm>
                  <a:off x="7676" y="11291"/>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4" name="Line 17">
                  <a:extLst>
                    <a:ext uri="{FF2B5EF4-FFF2-40B4-BE49-F238E27FC236}">
                      <a16:creationId xmlns:a16="http://schemas.microsoft.com/office/drawing/2014/main" id="{F4AA0A5B-E440-43F3-8C53-D9EF664F0988}"/>
                    </a:ext>
                  </a:extLst>
                </p:cNvPr>
                <p:cNvSpPr>
                  <a:spLocks noChangeShapeType="1"/>
                </p:cNvSpPr>
                <p:nvPr/>
              </p:nvSpPr>
              <p:spPr bwMode="auto">
                <a:xfrm>
                  <a:off x="8235" y="11297"/>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5" name="Line 18">
                  <a:extLst>
                    <a:ext uri="{FF2B5EF4-FFF2-40B4-BE49-F238E27FC236}">
                      <a16:creationId xmlns:a16="http://schemas.microsoft.com/office/drawing/2014/main" id="{B14F73FB-1918-43F5-9FA5-F53A145F5D0F}"/>
                    </a:ext>
                  </a:extLst>
                </p:cNvPr>
                <p:cNvSpPr>
                  <a:spLocks noChangeShapeType="1"/>
                </p:cNvSpPr>
                <p:nvPr/>
              </p:nvSpPr>
              <p:spPr bwMode="auto">
                <a:xfrm>
                  <a:off x="8792" y="11302"/>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56" name="Oval 19">
                  <a:extLst>
                    <a:ext uri="{FF2B5EF4-FFF2-40B4-BE49-F238E27FC236}">
                      <a16:creationId xmlns:a16="http://schemas.microsoft.com/office/drawing/2014/main" id="{720EDFDD-1E1A-4273-9558-74082940FC62}"/>
                    </a:ext>
                  </a:extLst>
                </p:cNvPr>
                <p:cNvSpPr>
                  <a:spLocks noChangeArrowheads="1"/>
                </p:cNvSpPr>
                <p:nvPr/>
              </p:nvSpPr>
              <p:spPr bwMode="auto">
                <a:xfrm>
                  <a:off x="6979" y="11697"/>
                  <a:ext cx="302" cy="284"/>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57" name="Oval 20">
                  <a:extLst>
                    <a:ext uri="{FF2B5EF4-FFF2-40B4-BE49-F238E27FC236}">
                      <a16:creationId xmlns:a16="http://schemas.microsoft.com/office/drawing/2014/main" id="{49DEBB07-37E1-40D7-9622-724B011EEEE3}"/>
                    </a:ext>
                  </a:extLst>
                </p:cNvPr>
                <p:cNvSpPr>
                  <a:spLocks noChangeArrowheads="1"/>
                </p:cNvSpPr>
                <p:nvPr/>
              </p:nvSpPr>
              <p:spPr bwMode="auto">
                <a:xfrm>
                  <a:off x="6380" y="11702"/>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58" name="Rectangle 21">
                  <a:extLst>
                    <a:ext uri="{FF2B5EF4-FFF2-40B4-BE49-F238E27FC236}">
                      <a16:creationId xmlns:a16="http://schemas.microsoft.com/office/drawing/2014/main" id="{5AD3A1B6-3A46-4FBE-A777-E7BCF725606E}"/>
                    </a:ext>
                  </a:extLst>
                </p:cNvPr>
                <p:cNvSpPr>
                  <a:spLocks noChangeArrowheads="1"/>
                </p:cNvSpPr>
                <p:nvPr/>
              </p:nvSpPr>
              <p:spPr bwMode="auto">
                <a:xfrm>
                  <a:off x="7518" y="11684"/>
                  <a:ext cx="302" cy="318"/>
                </a:xfrm>
                <a:prstGeom prst="rect">
                  <a:avLst/>
                </a:prstGeom>
                <a:solidFill>
                  <a:srgbClr val="000000"/>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59" name="Rectangle 22">
                  <a:extLst>
                    <a:ext uri="{FF2B5EF4-FFF2-40B4-BE49-F238E27FC236}">
                      <a16:creationId xmlns:a16="http://schemas.microsoft.com/office/drawing/2014/main" id="{863FDA90-C297-48F4-A5A0-63B0C5440E7C}"/>
                    </a:ext>
                  </a:extLst>
                </p:cNvPr>
                <p:cNvSpPr>
                  <a:spLocks noChangeArrowheads="1"/>
                </p:cNvSpPr>
                <p:nvPr/>
              </p:nvSpPr>
              <p:spPr bwMode="auto">
                <a:xfrm>
                  <a:off x="8084" y="11679"/>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60" name="Rectangle 23">
                  <a:extLst>
                    <a:ext uri="{FF2B5EF4-FFF2-40B4-BE49-F238E27FC236}">
                      <a16:creationId xmlns:a16="http://schemas.microsoft.com/office/drawing/2014/main" id="{D68B20A1-F5C6-42BF-AEAE-6F9477C98DDF}"/>
                    </a:ext>
                  </a:extLst>
                </p:cNvPr>
                <p:cNvSpPr>
                  <a:spLocks noChangeArrowheads="1"/>
                </p:cNvSpPr>
                <p:nvPr/>
              </p:nvSpPr>
              <p:spPr bwMode="auto">
                <a:xfrm>
                  <a:off x="8618" y="11680"/>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61" name="Oval 24">
                  <a:extLst>
                    <a:ext uri="{FF2B5EF4-FFF2-40B4-BE49-F238E27FC236}">
                      <a16:creationId xmlns:a16="http://schemas.microsoft.com/office/drawing/2014/main" id="{5ADB0FA5-D376-49A8-92E1-0540A33E7E59}"/>
                    </a:ext>
                  </a:extLst>
                </p:cNvPr>
                <p:cNvSpPr>
                  <a:spLocks noChangeArrowheads="1"/>
                </p:cNvSpPr>
                <p:nvPr/>
              </p:nvSpPr>
              <p:spPr bwMode="auto">
                <a:xfrm>
                  <a:off x="7854" y="10680"/>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62" name="Line 25">
                  <a:extLst>
                    <a:ext uri="{FF2B5EF4-FFF2-40B4-BE49-F238E27FC236}">
                      <a16:creationId xmlns:a16="http://schemas.microsoft.com/office/drawing/2014/main" id="{CFE185D5-00E2-4BDA-B662-641974B46145}"/>
                    </a:ext>
                  </a:extLst>
                </p:cNvPr>
                <p:cNvSpPr>
                  <a:spLocks noChangeShapeType="1"/>
                </p:cNvSpPr>
                <p:nvPr/>
              </p:nvSpPr>
              <p:spPr bwMode="auto">
                <a:xfrm>
                  <a:off x="3918" y="10264"/>
                  <a:ext cx="12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3" name="Line 26">
                  <a:extLst>
                    <a:ext uri="{FF2B5EF4-FFF2-40B4-BE49-F238E27FC236}">
                      <a16:creationId xmlns:a16="http://schemas.microsoft.com/office/drawing/2014/main" id="{18F61AC0-CC75-4857-AF19-F74E39E9A5BD}"/>
                    </a:ext>
                  </a:extLst>
                </p:cNvPr>
                <p:cNvSpPr>
                  <a:spLocks noChangeShapeType="1"/>
                </p:cNvSpPr>
                <p:nvPr/>
              </p:nvSpPr>
              <p:spPr bwMode="auto">
                <a:xfrm>
                  <a:off x="4404" y="9762"/>
                  <a:ext cx="0" cy="5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4" name="Line 27">
                  <a:extLst>
                    <a:ext uri="{FF2B5EF4-FFF2-40B4-BE49-F238E27FC236}">
                      <a16:creationId xmlns:a16="http://schemas.microsoft.com/office/drawing/2014/main" id="{A2C0C060-A71E-4C68-945B-7AB6E2200FE5}"/>
                    </a:ext>
                  </a:extLst>
                </p:cNvPr>
                <p:cNvSpPr>
                  <a:spLocks noChangeShapeType="1"/>
                </p:cNvSpPr>
                <p:nvPr/>
              </p:nvSpPr>
              <p:spPr bwMode="auto">
                <a:xfrm>
                  <a:off x="3918" y="10264"/>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5" name="Line 28">
                  <a:extLst>
                    <a:ext uri="{FF2B5EF4-FFF2-40B4-BE49-F238E27FC236}">
                      <a16:creationId xmlns:a16="http://schemas.microsoft.com/office/drawing/2014/main" id="{2590BB7B-5805-485B-AB18-E40166F45322}"/>
                    </a:ext>
                  </a:extLst>
                </p:cNvPr>
                <p:cNvSpPr>
                  <a:spLocks noChangeShapeType="1"/>
                </p:cNvSpPr>
                <p:nvPr/>
              </p:nvSpPr>
              <p:spPr bwMode="auto">
                <a:xfrm>
                  <a:off x="4543" y="10269"/>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6" name="Line 29">
                  <a:extLst>
                    <a:ext uri="{FF2B5EF4-FFF2-40B4-BE49-F238E27FC236}">
                      <a16:creationId xmlns:a16="http://schemas.microsoft.com/office/drawing/2014/main" id="{D6C76A16-DC07-458E-B6FC-05E899A6AB8C}"/>
                    </a:ext>
                  </a:extLst>
                </p:cNvPr>
                <p:cNvSpPr>
                  <a:spLocks noChangeShapeType="1"/>
                </p:cNvSpPr>
                <p:nvPr/>
              </p:nvSpPr>
              <p:spPr bwMode="auto">
                <a:xfrm>
                  <a:off x="5168" y="10275"/>
                  <a:ext cx="0" cy="5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7" name="Oval 30">
                  <a:extLst>
                    <a:ext uri="{FF2B5EF4-FFF2-40B4-BE49-F238E27FC236}">
                      <a16:creationId xmlns:a16="http://schemas.microsoft.com/office/drawing/2014/main" id="{1E756C4D-BBDD-4C41-A61C-67A18C230C6E}"/>
                    </a:ext>
                  </a:extLst>
                </p:cNvPr>
                <p:cNvSpPr>
                  <a:spLocks noChangeArrowheads="1"/>
                </p:cNvSpPr>
                <p:nvPr/>
              </p:nvSpPr>
              <p:spPr bwMode="auto">
                <a:xfrm>
                  <a:off x="7491" y="9598"/>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68" name="Line 31">
                  <a:extLst>
                    <a:ext uri="{FF2B5EF4-FFF2-40B4-BE49-F238E27FC236}">
                      <a16:creationId xmlns:a16="http://schemas.microsoft.com/office/drawing/2014/main" id="{39E8A298-0B59-4A75-89A6-8025BA43B0D6}"/>
                    </a:ext>
                  </a:extLst>
                </p:cNvPr>
                <p:cNvSpPr>
                  <a:spLocks noChangeShapeType="1"/>
                </p:cNvSpPr>
                <p:nvPr/>
              </p:nvSpPr>
              <p:spPr bwMode="auto">
                <a:xfrm>
                  <a:off x="7318" y="9729"/>
                  <a:ext cx="0" cy="10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69" name="Rectangle 32">
                  <a:extLst>
                    <a:ext uri="{FF2B5EF4-FFF2-40B4-BE49-F238E27FC236}">
                      <a16:creationId xmlns:a16="http://schemas.microsoft.com/office/drawing/2014/main" id="{F048EDCA-18F8-4FB9-93B8-CEF6C61A28C5}"/>
                    </a:ext>
                  </a:extLst>
                </p:cNvPr>
                <p:cNvSpPr>
                  <a:spLocks noChangeArrowheads="1"/>
                </p:cNvSpPr>
                <p:nvPr/>
              </p:nvSpPr>
              <p:spPr bwMode="auto">
                <a:xfrm>
                  <a:off x="7166" y="10664"/>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nvGrpSpPr>
                <p:cNvPr id="70" name="Group 33">
                  <a:extLst>
                    <a:ext uri="{FF2B5EF4-FFF2-40B4-BE49-F238E27FC236}">
                      <a16:creationId xmlns:a16="http://schemas.microsoft.com/office/drawing/2014/main" id="{B23B4784-61FA-4278-ADA9-17876D553F27}"/>
                    </a:ext>
                  </a:extLst>
                </p:cNvPr>
                <p:cNvGrpSpPr>
                  <a:grpSpLocks/>
                </p:cNvGrpSpPr>
                <p:nvPr/>
              </p:nvGrpSpPr>
              <p:grpSpPr bwMode="auto">
                <a:xfrm>
                  <a:off x="3080" y="10680"/>
                  <a:ext cx="990" cy="319"/>
                  <a:chOff x="1478" y="7203"/>
                  <a:chExt cx="990" cy="319"/>
                </a:xfrm>
              </p:grpSpPr>
              <p:sp>
                <p:nvSpPr>
                  <p:cNvPr id="87" name="Rectangle 34">
                    <a:extLst>
                      <a:ext uri="{FF2B5EF4-FFF2-40B4-BE49-F238E27FC236}">
                        <a16:creationId xmlns:a16="http://schemas.microsoft.com/office/drawing/2014/main" id="{6701DF68-4E96-4C88-9B38-B9EB59D1BE4C}"/>
                      </a:ext>
                    </a:extLst>
                  </p:cNvPr>
                  <p:cNvSpPr>
                    <a:spLocks noChangeArrowheads="1"/>
                  </p:cNvSpPr>
                  <p:nvPr/>
                </p:nvSpPr>
                <p:spPr bwMode="auto">
                  <a:xfrm>
                    <a:off x="1478" y="7204"/>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8" name="Oval 35">
                    <a:extLst>
                      <a:ext uri="{FF2B5EF4-FFF2-40B4-BE49-F238E27FC236}">
                        <a16:creationId xmlns:a16="http://schemas.microsoft.com/office/drawing/2014/main" id="{2EBB67F7-17BA-460E-83DD-149941B16503}"/>
                      </a:ext>
                    </a:extLst>
                  </p:cNvPr>
                  <p:cNvSpPr>
                    <a:spLocks noChangeArrowheads="1"/>
                  </p:cNvSpPr>
                  <p:nvPr/>
                </p:nvSpPr>
                <p:spPr bwMode="auto">
                  <a:xfrm>
                    <a:off x="2166" y="7203"/>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9" name="Line 36">
                    <a:extLst>
                      <a:ext uri="{FF2B5EF4-FFF2-40B4-BE49-F238E27FC236}">
                        <a16:creationId xmlns:a16="http://schemas.microsoft.com/office/drawing/2014/main" id="{F5B8988D-304C-4468-89D9-8D7BDC589BFB}"/>
                      </a:ext>
                    </a:extLst>
                  </p:cNvPr>
                  <p:cNvSpPr>
                    <a:spLocks noChangeShapeType="1"/>
                  </p:cNvSpPr>
                  <p:nvPr/>
                </p:nvSpPr>
                <p:spPr bwMode="auto">
                  <a:xfrm>
                    <a:off x="1775" y="7351"/>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grpSp>
            <p:sp>
              <p:nvSpPr>
                <p:cNvPr id="71" name="Rectangle 37">
                  <a:extLst>
                    <a:ext uri="{FF2B5EF4-FFF2-40B4-BE49-F238E27FC236}">
                      <a16:creationId xmlns:a16="http://schemas.microsoft.com/office/drawing/2014/main" id="{220632C6-F7FB-44C1-A0CA-F383878E83D0}"/>
                    </a:ext>
                  </a:extLst>
                </p:cNvPr>
                <p:cNvSpPr>
                  <a:spLocks noChangeArrowheads="1"/>
                </p:cNvSpPr>
                <p:nvPr/>
              </p:nvSpPr>
              <p:spPr bwMode="auto">
                <a:xfrm>
                  <a:off x="4381" y="10676"/>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2" name="Oval 38">
                  <a:extLst>
                    <a:ext uri="{FF2B5EF4-FFF2-40B4-BE49-F238E27FC236}">
                      <a16:creationId xmlns:a16="http://schemas.microsoft.com/office/drawing/2014/main" id="{0F6B17D7-5EFF-48C4-A156-461FDB33BB89}"/>
                    </a:ext>
                  </a:extLst>
                </p:cNvPr>
                <p:cNvSpPr>
                  <a:spLocks noChangeArrowheads="1"/>
                </p:cNvSpPr>
                <p:nvPr/>
              </p:nvSpPr>
              <p:spPr bwMode="auto">
                <a:xfrm>
                  <a:off x="5018" y="10692"/>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73" name="Line 39">
                  <a:extLst>
                    <a:ext uri="{FF2B5EF4-FFF2-40B4-BE49-F238E27FC236}">
                      <a16:creationId xmlns:a16="http://schemas.microsoft.com/office/drawing/2014/main" id="{C4A7B931-89D3-4C02-9C54-8D07DD1D19E5}"/>
                    </a:ext>
                  </a:extLst>
                </p:cNvPr>
                <p:cNvSpPr>
                  <a:spLocks noChangeShapeType="1"/>
                </p:cNvSpPr>
                <p:nvPr/>
              </p:nvSpPr>
              <p:spPr bwMode="auto">
                <a:xfrm>
                  <a:off x="5638" y="8718"/>
                  <a:ext cx="4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4" name="Line 40">
                  <a:extLst>
                    <a:ext uri="{FF2B5EF4-FFF2-40B4-BE49-F238E27FC236}">
                      <a16:creationId xmlns:a16="http://schemas.microsoft.com/office/drawing/2014/main" id="{FDF0EEF0-5F88-4306-A562-59D2D2A3FFE4}"/>
                    </a:ext>
                  </a:extLst>
                </p:cNvPr>
                <p:cNvSpPr>
                  <a:spLocks noChangeShapeType="1"/>
                </p:cNvSpPr>
                <p:nvPr/>
              </p:nvSpPr>
              <p:spPr bwMode="auto">
                <a:xfrm>
                  <a:off x="4711" y="9198"/>
                  <a:ext cx="227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5" name="Line 41">
                  <a:extLst>
                    <a:ext uri="{FF2B5EF4-FFF2-40B4-BE49-F238E27FC236}">
                      <a16:creationId xmlns:a16="http://schemas.microsoft.com/office/drawing/2014/main" id="{813924A7-6BA7-4CC9-8BBE-997236E43669}"/>
                    </a:ext>
                  </a:extLst>
                </p:cNvPr>
                <p:cNvSpPr>
                  <a:spLocks noChangeShapeType="1"/>
                </p:cNvSpPr>
                <p:nvPr/>
              </p:nvSpPr>
              <p:spPr bwMode="auto">
                <a:xfrm>
                  <a:off x="5850" y="872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6" name="Line 42">
                  <a:extLst>
                    <a:ext uri="{FF2B5EF4-FFF2-40B4-BE49-F238E27FC236}">
                      <a16:creationId xmlns:a16="http://schemas.microsoft.com/office/drawing/2014/main" id="{39D14777-7160-45D5-BF07-B7258094705F}"/>
                    </a:ext>
                  </a:extLst>
                </p:cNvPr>
                <p:cNvSpPr>
                  <a:spLocks noChangeShapeType="1"/>
                </p:cNvSpPr>
                <p:nvPr/>
              </p:nvSpPr>
              <p:spPr bwMode="auto">
                <a:xfrm>
                  <a:off x="5293" y="920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7" name="Line 43">
                  <a:extLst>
                    <a:ext uri="{FF2B5EF4-FFF2-40B4-BE49-F238E27FC236}">
                      <a16:creationId xmlns:a16="http://schemas.microsoft.com/office/drawing/2014/main" id="{B38EDDCA-B547-4F22-8438-7688C3E6BF61}"/>
                    </a:ext>
                  </a:extLst>
                </p:cNvPr>
                <p:cNvSpPr>
                  <a:spLocks noChangeShapeType="1"/>
                </p:cNvSpPr>
                <p:nvPr/>
              </p:nvSpPr>
              <p:spPr bwMode="auto">
                <a:xfrm>
                  <a:off x="5851" y="9198"/>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8" name="Line 44">
                  <a:extLst>
                    <a:ext uri="{FF2B5EF4-FFF2-40B4-BE49-F238E27FC236}">
                      <a16:creationId xmlns:a16="http://schemas.microsoft.com/office/drawing/2014/main" id="{E554EB26-C2BD-43B4-B8A4-2D624237A2CC}"/>
                    </a:ext>
                  </a:extLst>
                </p:cNvPr>
                <p:cNvSpPr>
                  <a:spLocks noChangeShapeType="1"/>
                </p:cNvSpPr>
                <p:nvPr/>
              </p:nvSpPr>
              <p:spPr bwMode="auto">
                <a:xfrm>
                  <a:off x="6410" y="9204"/>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79" name="Line 45">
                  <a:extLst>
                    <a:ext uri="{FF2B5EF4-FFF2-40B4-BE49-F238E27FC236}">
                      <a16:creationId xmlns:a16="http://schemas.microsoft.com/office/drawing/2014/main" id="{12ECCBBB-EF1D-4B10-9EFA-ED72047EEA89}"/>
                    </a:ext>
                  </a:extLst>
                </p:cNvPr>
                <p:cNvSpPr>
                  <a:spLocks noChangeShapeType="1"/>
                </p:cNvSpPr>
                <p:nvPr/>
              </p:nvSpPr>
              <p:spPr bwMode="auto">
                <a:xfrm>
                  <a:off x="6967" y="9209"/>
                  <a:ext cx="0" cy="4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80" name="Oval 46">
                  <a:extLst>
                    <a:ext uri="{FF2B5EF4-FFF2-40B4-BE49-F238E27FC236}">
                      <a16:creationId xmlns:a16="http://schemas.microsoft.com/office/drawing/2014/main" id="{4554AB16-DFBA-4985-91AC-5405CF86E1F6}"/>
                    </a:ext>
                  </a:extLst>
                </p:cNvPr>
                <p:cNvSpPr>
                  <a:spLocks noChangeArrowheads="1"/>
                </p:cNvSpPr>
                <p:nvPr/>
              </p:nvSpPr>
              <p:spPr bwMode="auto">
                <a:xfrm>
                  <a:off x="5154" y="9604"/>
                  <a:ext cx="302" cy="284"/>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1" name="Oval 47">
                  <a:extLst>
                    <a:ext uri="{FF2B5EF4-FFF2-40B4-BE49-F238E27FC236}">
                      <a16:creationId xmlns:a16="http://schemas.microsoft.com/office/drawing/2014/main" id="{F0DA9CDE-4715-4B11-95F9-00C301F35E93}"/>
                    </a:ext>
                  </a:extLst>
                </p:cNvPr>
                <p:cNvSpPr>
                  <a:spLocks noChangeArrowheads="1"/>
                </p:cNvSpPr>
                <p:nvPr/>
              </p:nvSpPr>
              <p:spPr bwMode="auto">
                <a:xfrm>
                  <a:off x="4555" y="9609"/>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2" name="Rectangle 48">
                  <a:extLst>
                    <a:ext uri="{FF2B5EF4-FFF2-40B4-BE49-F238E27FC236}">
                      <a16:creationId xmlns:a16="http://schemas.microsoft.com/office/drawing/2014/main" id="{E2257CC0-2E98-4A78-8706-031CE4B06BAF}"/>
                    </a:ext>
                  </a:extLst>
                </p:cNvPr>
                <p:cNvSpPr>
                  <a:spLocks noChangeArrowheads="1"/>
                </p:cNvSpPr>
                <p:nvPr/>
              </p:nvSpPr>
              <p:spPr bwMode="auto">
                <a:xfrm>
                  <a:off x="5693" y="9591"/>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3" name="Rectangle 49">
                  <a:extLst>
                    <a:ext uri="{FF2B5EF4-FFF2-40B4-BE49-F238E27FC236}">
                      <a16:creationId xmlns:a16="http://schemas.microsoft.com/office/drawing/2014/main" id="{2B8DA1E1-1A38-4CA5-AAB7-3CECE1A7D4E5}"/>
                    </a:ext>
                  </a:extLst>
                </p:cNvPr>
                <p:cNvSpPr>
                  <a:spLocks noChangeArrowheads="1"/>
                </p:cNvSpPr>
                <p:nvPr/>
              </p:nvSpPr>
              <p:spPr bwMode="auto">
                <a:xfrm>
                  <a:off x="6259" y="9586"/>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4" name="Rectangle 50">
                  <a:extLst>
                    <a:ext uri="{FF2B5EF4-FFF2-40B4-BE49-F238E27FC236}">
                      <a16:creationId xmlns:a16="http://schemas.microsoft.com/office/drawing/2014/main" id="{014FE941-C173-4323-854C-9322773D1547}"/>
                    </a:ext>
                  </a:extLst>
                </p:cNvPr>
                <p:cNvSpPr>
                  <a:spLocks noChangeArrowheads="1"/>
                </p:cNvSpPr>
                <p:nvPr/>
              </p:nvSpPr>
              <p:spPr bwMode="auto">
                <a:xfrm>
                  <a:off x="6793" y="9587"/>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5" name="Rectangle 51">
                  <a:extLst>
                    <a:ext uri="{FF2B5EF4-FFF2-40B4-BE49-F238E27FC236}">
                      <a16:creationId xmlns:a16="http://schemas.microsoft.com/office/drawing/2014/main" id="{FDC2E4BD-1820-4B0F-B4C3-36ADAE562329}"/>
                    </a:ext>
                  </a:extLst>
                </p:cNvPr>
                <p:cNvSpPr>
                  <a:spLocks noChangeArrowheads="1"/>
                </p:cNvSpPr>
                <p:nvPr/>
              </p:nvSpPr>
              <p:spPr bwMode="auto">
                <a:xfrm>
                  <a:off x="5341" y="8571"/>
                  <a:ext cx="302" cy="318"/>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sp>
              <p:nvSpPr>
                <p:cNvPr id="86" name="Oval 52">
                  <a:extLst>
                    <a:ext uri="{FF2B5EF4-FFF2-40B4-BE49-F238E27FC236}">
                      <a16:creationId xmlns:a16="http://schemas.microsoft.com/office/drawing/2014/main" id="{9D70E2C6-6CFB-426F-B801-A4F7038504B7}"/>
                    </a:ext>
                  </a:extLst>
                </p:cNvPr>
                <p:cNvSpPr>
                  <a:spLocks noChangeArrowheads="1"/>
                </p:cNvSpPr>
                <p:nvPr/>
              </p:nvSpPr>
              <p:spPr bwMode="auto">
                <a:xfrm>
                  <a:off x="6029" y="8587"/>
                  <a:ext cx="302" cy="28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en-US" sz="1800"/>
                </a:p>
              </p:txBody>
            </p:sp>
          </p:grpSp>
        </p:grpSp>
        <p:sp>
          <p:nvSpPr>
            <p:cNvPr id="39" name="Text Box 53">
              <a:extLst>
                <a:ext uri="{FF2B5EF4-FFF2-40B4-BE49-F238E27FC236}">
                  <a16:creationId xmlns:a16="http://schemas.microsoft.com/office/drawing/2014/main" id="{124C0463-F4E0-4FCA-BC7E-CCCA592FB63C}"/>
                </a:ext>
              </a:extLst>
            </p:cNvPr>
            <p:cNvSpPr txBox="1">
              <a:spLocks noChangeArrowheads="1"/>
            </p:cNvSpPr>
            <p:nvPr/>
          </p:nvSpPr>
          <p:spPr bwMode="auto">
            <a:xfrm>
              <a:off x="2550" y="8470"/>
              <a:ext cx="45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fr-FR" altLang="en-US" b="1" dirty="0">
                  <a:solidFill>
                    <a:srgbClr val="FF0000"/>
                  </a:solidFill>
                  <a:latin typeface="Times New Roman" panose="02020603050405020304" pitchFamily="18" charset="0"/>
                </a:rPr>
                <a:t>I</a:t>
              </a:r>
              <a:endParaRPr lang="en-GB" altLang="en-US" dirty="0">
                <a:solidFill>
                  <a:srgbClr val="FF0000"/>
                </a:solidFill>
              </a:endParaRPr>
            </a:p>
          </p:txBody>
        </p:sp>
        <p:sp>
          <p:nvSpPr>
            <p:cNvPr id="40" name="Text Box 54">
              <a:extLst>
                <a:ext uri="{FF2B5EF4-FFF2-40B4-BE49-F238E27FC236}">
                  <a16:creationId xmlns:a16="http://schemas.microsoft.com/office/drawing/2014/main" id="{60ECE733-CA9E-4A69-B56C-BBC3E6702953}"/>
                </a:ext>
              </a:extLst>
            </p:cNvPr>
            <p:cNvSpPr txBox="1">
              <a:spLocks noChangeArrowheads="1"/>
            </p:cNvSpPr>
            <p:nvPr/>
          </p:nvSpPr>
          <p:spPr bwMode="auto">
            <a:xfrm>
              <a:off x="2486" y="9553"/>
              <a:ext cx="5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fr-FR" altLang="en-US" b="1" dirty="0">
                  <a:solidFill>
                    <a:srgbClr val="FF0000"/>
                  </a:solidFill>
                  <a:latin typeface="Times New Roman" panose="02020603050405020304" pitchFamily="18" charset="0"/>
                </a:rPr>
                <a:t>II</a:t>
              </a:r>
              <a:endParaRPr lang="en-GB" altLang="en-US" dirty="0">
                <a:solidFill>
                  <a:srgbClr val="FF0000"/>
                </a:solidFill>
              </a:endParaRPr>
            </a:p>
          </p:txBody>
        </p:sp>
        <p:sp>
          <p:nvSpPr>
            <p:cNvPr id="41" name="Text Box 55">
              <a:extLst>
                <a:ext uri="{FF2B5EF4-FFF2-40B4-BE49-F238E27FC236}">
                  <a16:creationId xmlns:a16="http://schemas.microsoft.com/office/drawing/2014/main" id="{8D54F86F-CAEB-4AA8-816A-FC6F8D6486FC}"/>
                </a:ext>
              </a:extLst>
            </p:cNvPr>
            <p:cNvSpPr txBox="1">
              <a:spLocks noChangeArrowheads="1"/>
            </p:cNvSpPr>
            <p:nvPr/>
          </p:nvSpPr>
          <p:spPr bwMode="auto">
            <a:xfrm>
              <a:off x="2476" y="10608"/>
              <a:ext cx="62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fr-FR" altLang="en-US" b="1" dirty="0">
                  <a:solidFill>
                    <a:srgbClr val="FF0000"/>
                  </a:solidFill>
                  <a:latin typeface="Times New Roman" panose="02020603050405020304" pitchFamily="18" charset="0"/>
                </a:rPr>
                <a:t>III</a:t>
              </a:r>
              <a:endParaRPr lang="en-GB" altLang="en-US" dirty="0">
                <a:solidFill>
                  <a:srgbClr val="FF0000"/>
                </a:solidFill>
              </a:endParaRPr>
            </a:p>
          </p:txBody>
        </p:sp>
        <p:sp>
          <p:nvSpPr>
            <p:cNvPr id="42" name="Text Box 56">
              <a:extLst>
                <a:ext uri="{FF2B5EF4-FFF2-40B4-BE49-F238E27FC236}">
                  <a16:creationId xmlns:a16="http://schemas.microsoft.com/office/drawing/2014/main" id="{173C4911-052B-462A-A6EC-884FFA4C2D31}"/>
                </a:ext>
              </a:extLst>
            </p:cNvPr>
            <p:cNvSpPr txBox="1">
              <a:spLocks noChangeArrowheads="1"/>
            </p:cNvSpPr>
            <p:nvPr/>
          </p:nvSpPr>
          <p:spPr bwMode="auto">
            <a:xfrm>
              <a:off x="2486" y="11508"/>
              <a:ext cx="60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fr-FR" altLang="en-US" b="1" dirty="0">
                  <a:solidFill>
                    <a:srgbClr val="FF0000"/>
                  </a:solidFill>
                  <a:latin typeface="Times New Roman" panose="02020603050405020304" pitchFamily="18" charset="0"/>
                </a:rPr>
                <a:t>IV</a:t>
              </a:r>
              <a:endParaRPr lang="en-GB" altLang="en-US" dirty="0">
                <a:solidFill>
                  <a:srgbClr val="FF0000"/>
                </a:solidFill>
              </a:endParaRPr>
            </a:p>
          </p:txBody>
        </p:sp>
      </p:grpSp>
    </p:spTree>
    <p:extLst>
      <p:ext uri="{BB962C8B-B14F-4D97-AF65-F5344CB8AC3E}">
        <p14:creationId xmlns:p14="http://schemas.microsoft.com/office/powerpoint/2010/main" val="46566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Tongue Rolling</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14489"/>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0D493F7-46BB-480C-A53C-9F2361BC5DCA}"/>
              </a:ext>
            </a:extLst>
          </p:cNvPr>
          <p:cNvSpPr/>
          <p:nvPr/>
        </p:nvSpPr>
        <p:spPr>
          <a:xfrm>
            <a:off x="503583" y="6079644"/>
            <a:ext cx="4929808" cy="55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6EA90C76-E636-4E4A-AB8E-A3D1AE9F0B60}"/>
              </a:ext>
            </a:extLst>
          </p:cNvPr>
          <p:cNvGrpSpPr/>
          <p:nvPr/>
        </p:nvGrpSpPr>
        <p:grpSpPr>
          <a:xfrm>
            <a:off x="544677" y="2822790"/>
            <a:ext cx="11102646" cy="3915358"/>
            <a:chOff x="544677" y="2822790"/>
            <a:chExt cx="11102646" cy="3915358"/>
          </a:xfrm>
        </p:grpSpPr>
        <p:pic>
          <p:nvPicPr>
            <p:cNvPr id="92" name="Picture 10" descr="Pedigree02a">
              <a:extLst>
                <a:ext uri="{FF2B5EF4-FFF2-40B4-BE49-F238E27FC236}">
                  <a16:creationId xmlns:a16="http://schemas.microsoft.com/office/drawing/2014/main" id="{7ED6E2A8-A95B-41F2-8A58-1EA3A42E6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7" y="2822790"/>
              <a:ext cx="11102646" cy="39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84E2129-050F-4AB4-94EF-4F5D61B33F13}"/>
                </a:ext>
              </a:extLst>
            </p:cNvPr>
            <p:cNvSpPr/>
            <p:nvPr/>
          </p:nvSpPr>
          <p:spPr>
            <a:xfrm>
              <a:off x="702365" y="3145362"/>
              <a:ext cx="2125502" cy="950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3" name="TextBox 12">
            <a:extLst>
              <a:ext uri="{FF2B5EF4-FFF2-40B4-BE49-F238E27FC236}">
                <a16:creationId xmlns:a16="http://schemas.microsoft.com/office/drawing/2014/main" id="{79E3A1FC-0F01-4CC4-A055-18996D1B442B}"/>
              </a:ext>
            </a:extLst>
          </p:cNvPr>
          <p:cNvSpPr txBox="1"/>
          <p:nvPr/>
        </p:nvSpPr>
        <p:spPr>
          <a:xfrm>
            <a:off x="372428" y="1101997"/>
            <a:ext cx="11447143" cy="3539430"/>
          </a:xfrm>
          <a:prstGeom prst="rect">
            <a:avLst/>
          </a:prstGeom>
          <a:noFill/>
        </p:spPr>
        <p:txBody>
          <a:bodyPr wrap="square" rtlCol="0">
            <a:spAutoFit/>
          </a:bodyPr>
          <a:lstStyle/>
          <a:p>
            <a:r>
              <a:rPr lang="en-AU" sz="2800" dirty="0">
                <a:latin typeface="Comic Sans MS" panose="030F0702030302020204" pitchFamily="66" charset="0"/>
              </a:rPr>
              <a:t>If two affected individuals give rise to an unaffected child, the affected condition is </a:t>
            </a:r>
            <a:r>
              <a:rPr lang="en-AU" sz="2800" u="sng" dirty="0">
                <a:latin typeface="Comic Sans MS" panose="030F0702030302020204" pitchFamily="66" charset="0"/>
              </a:rPr>
              <a:t>dominant.</a:t>
            </a:r>
          </a:p>
          <a:p>
            <a:endParaRPr lang="en-AU" sz="2800" u="sng" dirty="0">
              <a:latin typeface="Comic Sans MS" panose="030F0702030302020204" pitchFamily="66" charset="0"/>
            </a:endParaRPr>
          </a:p>
          <a:p>
            <a:r>
              <a:rPr lang="en-AU" sz="2800" dirty="0">
                <a:latin typeface="Comic Sans MS" panose="030F0702030302020204" pitchFamily="66" charset="0"/>
              </a:rPr>
              <a:t>So, the roller allele is dominant (R) and the non-roller allele is recessive (r).</a:t>
            </a:r>
          </a:p>
          <a:p>
            <a:endParaRPr lang="en-AU" sz="2800" u="sng" dirty="0">
              <a:latin typeface="Comic Sans MS" panose="030F0702030302020204" pitchFamily="66" charset="0"/>
            </a:endParaRPr>
          </a:p>
          <a:p>
            <a:endParaRPr lang="en-AU" sz="2800" u="sng" dirty="0">
              <a:latin typeface="Comic Sans MS" panose="030F0702030302020204" pitchFamily="66" charset="0"/>
            </a:endParaRPr>
          </a:p>
          <a:p>
            <a:endParaRPr lang="en-AU" sz="2800" dirty="0">
              <a:latin typeface="Comic Sans MS" panose="030F0702030302020204" pitchFamily="66" charset="0"/>
            </a:endParaRPr>
          </a:p>
        </p:txBody>
      </p:sp>
      <p:sp>
        <p:nvSpPr>
          <p:cNvPr id="6" name="Oval 5">
            <a:extLst>
              <a:ext uri="{FF2B5EF4-FFF2-40B4-BE49-F238E27FC236}">
                <a16:creationId xmlns:a16="http://schemas.microsoft.com/office/drawing/2014/main" id="{8A4CC64C-58CA-4876-9F10-976EF4FD2692}"/>
              </a:ext>
            </a:extLst>
          </p:cNvPr>
          <p:cNvSpPr/>
          <p:nvPr/>
        </p:nvSpPr>
        <p:spPr>
          <a:xfrm>
            <a:off x="7750177" y="4038725"/>
            <a:ext cx="2777066" cy="96078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7443C671-1F9B-4B69-803A-5F7E703A1D0A}"/>
              </a:ext>
            </a:extLst>
          </p:cNvPr>
          <p:cNvSpPr/>
          <p:nvPr/>
        </p:nvSpPr>
        <p:spPr>
          <a:xfrm>
            <a:off x="9343151" y="5495428"/>
            <a:ext cx="1184092" cy="105518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969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Tongue Rolling</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B78C15-D63D-4D76-9F15-B8148F49FC9B}"/>
              </a:ext>
            </a:extLst>
          </p:cNvPr>
          <p:cNvSpPr/>
          <p:nvPr/>
        </p:nvSpPr>
        <p:spPr>
          <a:xfrm>
            <a:off x="702365" y="4314489"/>
            <a:ext cx="10787270" cy="742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A0D493F7-46BB-480C-A53C-9F2361BC5DCA}"/>
              </a:ext>
            </a:extLst>
          </p:cNvPr>
          <p:cNvSpPr/>
          <p:nvPr/>
        </p:nvSpPr>
        <p:spPr>
          <a:xfrm>
            <a:off x="503583" y="6079644"/>
            <a:ext cx="4929808" cy="55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6EA90C76-E636-4E4A-AB8E-A3D1AE9F0B60}"/>
              </a:ext>
            </a:extLst>
          </p:cNvPr>
          <p:cNvGrpSpPr/>
          <p:nvPr/>
        </p:nvGrpSpPr>
        <p:grpSpPr>
          <a:xfrm>
            <a:off x="544677" y="2804776"/>
            <a:ext cx="11102646" cy="3915358"/>
            <a:chOff x="544677" y="2822790"/>
            <a:chExt cx="11102646" cy="3915358"/>
          </a:xfrm>
        </p:grpSpPr>
        <p:pic>
          <p:nvPicPr>
            <p:cNvPr id="92" name="Picture 10" descr="Pedigree02a">
              <a:extLst>
                <a:ext uri="{FF2B5EF4-FFF2-40B4-BE49-F238E27FC236}">
                  <a16:creationId xmlns:a16="http://schemas.microsoft.com/office/drawing/2014/main" id="{7ED6E2A8-A95B-41F2-8A58-1EA3A42E6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77" y="2822790"/>
              <a:ext cx="11102646" cy="39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84E2129-050F-4AB4-94EF-4F5D61B33F13}"/>
                </a:ext>
              </a:extLst>
            </p:cNvPr>
            <p:cNvSpPr/>
            <p:nvPr/>
          </p:nvSpPr>
          <p:spPr>
            <a:xfrm>
              <a:off x="702365" y="3145362"/>
              <a:ext cx="2125502" cy="950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3" name="TextBox 12">
            <a:extLst>
              <a:ext uri="{FF2B5EF4-FFF2-40B4-BE49-F238E27FC236}">
                <a16:creationId xmlns:a16="http://schemas.microsoft.com/office/drawing/2014/main" id="{79E3A1FC-0F01-4CC4-A055-18996D1B442B}"/>
              </a:ext>
            </a:extLst>
          </p:cNvPr>
          <p:cNvSpPr txBox="1"/>
          <p:nvPr/>
        </p:nvSpPr>
        <p:spPr>
          <a:xfrm>
            <a:off x="372428" y="1104248"/>
            <a:ext cx="11447143" cy="2246769"/>
          </a:xfrm>
          <a:prstGeom prst="rect">
            <a:avLst/>
          </a:prstGeom>
          <a:noFill/>
        </p:spPr>
        <p:txBody>
          <a:bodyPr wrap="square" rtlCol="0">
            <a:spAutoFit/>
          </a:bodyPr>
          <a:lstStyle/>
          <a:p>
            <a:r>
              <a:rPr lang="en-AU" sz="2800" dirty="0">
                <a:latin typeface="Comic Sans MS" panose="030F0702030302020204" pitchFamily="66" charset="0"/>
              </a:rPr>
              <a:t>If two affected individuals give rise to an unaffected child, the affected condition is </a:t>
            </a:r>
            <a:r>
              <a:rPr lang="en-AU" sz="2800" u="sng" dirty="0">
                <a:latin typeface="Comic Sans MS" panose="030F0702030302020204" pitchFamily="66" charset="0"/>
              </a:rPr>
              <a:t>dominant.</a:t>
            </a:r>
          </a:p>
          <a:p>
            <a:endParaRPr lang="en-AU" sz="2800" u="sng" dirty="0">
              <a:latin typeface="Comic Sans MS" panose="030F0702030302020204" pitchFamily="66" charset="0"/>
            </a:endParaRPr>
          </a:p>
          <a:p>
            <a:r>
              <a:rPr lang="en-AU" sz="2800" dirty="0">
                <a:latin typeface="Comic Sans MS" panose="030F0702030302020204" pitchFamily="66" charset="0"/>
              </a:rPr>
              <a:t>So, the roller allele is dominant (R) and the non-roller allele is recessive (r).</a:t>
            </a:r>
          </a:p>
        </p:txBody>
      </p:sp>
      <p:sp>
        <p:nvSpPr>
          <p:cNvPr id="2" name="TextBox 1">
            <a:extLst>
              <a:ext uri="{FF2B5EF4-FFF2-40B4-BE49-F238E27FC236}">
                <a16:creationId xmlns:a16="http://schemas.microsoft.com/office/drawing/2014/main" id="{696CB284-3E02-49A0-B7FD-5CD4E5474B22}"/>
              </a:ext>
            </a:extLst>
          </p:cNvPr>
          <p:cNvSpPr txBox="1"/>
          <p:nvPr/>
        </p:nvSpPr>
        <p:spPr>
          <a:xfrm>
            <a:off x="4797287" y="3141918"/>
            <a:ext cx="636104" cy="523220"/>
          </a:xfrm>
          <a:prstGeom prst="rect">
            <a:avLst/>
          </a:prstGeom>
          <a:noFill/>
        </p:spPr>
        <p:txBody>
          <a:bodyPr wrap="square" rtlCol="0">
            <a:spAutoFit/>
          </a:bodyPr>
          <a:lstStyle/>
          <a:p>
            <a:r>
              <a:rPr lang="en-AU" sz="2800" dirty="0" err="1">
                <a:solidFill>
                  <a:srgbClr val="C00000"/>
                </a:solidFill>
                <a:latin typeface="Comic Sans MS" panose="030F0702030302020204" pitchFamily="66" charset="0"/>
              </a:rPr>
              <a:t>rr</a:t>
            </a:r>
            <a:endParaRPr lang="en-AU" sz="2800" dirty="0">
              <a:solidFill>
                <a:srgbClr val="C00000"/>
              </a:solidFill>
              <a:latin typeface="Comic Sans MS" panose="030F0702030302020204" pitchFamily="66" charset="0"/>
            </a:endParaRPr>
          </a:p>
        </p:txBody>
      </p:sp>
      <p:sp>
        <p:nvSpPr>
          <p:cNvPr id="14" name="TextBox 13">
            <a:extLst>
              <a:ext uri="{FF2B5EF4-FFF2-40B4-BE49-F238E27FC236}">
                <a16:creationId xmlns:a16="http://schemas.microsoft.com/office/drawing/2014/main" id="{A5C29AD7-E320-431F-BA7D-A4D86D70C11C}"/>
              </a:ext>
            </a:extLst>
          </p:cNvPr>
          <p:cNvSpPr txBox="1"/>
          <p:nvPr/>
        </p:nvSpPr>
        <p:spPr>
          <a:xfrm>
            <a:off x="3796748" y="4575705"/>
            <a:ext cx="636104" cy="523220"/>
          </a:xfrm>
          <a:prstGeom prst="rect">
            <a:avLst/>
          </a:prstGeom>
          <a:noFill/>
        </p:spPr>
        <p:txBody>
          <a:bodyPr wrap="square" rtlCol="0">
            <a:spAutoFit/>
          </a:bodyPr>
          <a:lstStyle/>
          <a:p>
            <a:r>
              <a:rPr lang="en-AU" sz="2800" dirty="0" err="1">
                <a:solidFill>
                  <a:srgbClr val="C00000"/>
                </a:solidFill>
                <a:latin typeface="Comic Sans MS" panose="030F0702030302020204" pitchFamily="66" charset="0"/>
              </a:rPr>
              <a:t>rr</a:t>
            </a:r>
            <a:endParaRPr lang="en-AU" sz="2800" dirty="0">
              <a:solidFill>
                <a:srgbClr val="C00000"/>
              </a:solidFill>
              <a:latin typeface="Comic Sans MS" panose="030F0702030302020204" pitchFamily="66" charset="0"/>
            </a:endParaRPr>
          </a:p>
        </p:txBody>
      </p:sp>
      <p:sp>
        <p:nvSpPr>
          <p:cNvPr id="15" name="TextBox 14">
            <a:extLst>
              <a:ext uri="{FF2B5EF4-FFF2-40B4-BE49-F238E27FC236}">
                <a16:creationId xmlns:a16="http://schemas.microsoft.com/office/drawing/2014/main" id="{633C0EB1-3A7C-496A-9476-85CD4E8634A4}"/>
              </a:ext>
            </a:extLst>
          </p:cNvPr>
          <p:cNvSpPr txBox="1"/>
          <p:nvPr/>
        </p:nvSpPr>
        <p:spPr>
          <a:xfrm>
            <a:off x="2650435" y="5963840"/>
            <a:ext cx="636104" cy="523220"/>
          </a:xfrm>
          <a:prstGeom prst="rect">
            <a:avLst/>
          </a:prstGeom>
          <a:noFill/>
        </p:spPr>
        <p:txBody>
          <a:bodyPr wrap="square" rtlCol="0">
            <a:spAutoFit/>
          </a:bodyPr>
          <a:lstStyle/>
          <a:p>
            <a:r>
              <a:rPr lang="en-AU" sz="2800" dirty="0" err="1">
                <a:solidFill>
                  <a:srgbClr val="C00000"/>
                </a:solidFill>
                <a:latin typeface="Comic Sans MS" panose="030F0702030302020204" pitchFamily="66" charset="0"/>
              </a:rPr>
              <a:t>rr</a:t>
            </a:r>
            <a:endParaRPr lang="en-AU" sz="2800" dirty="0">
              <a:solidFill>
                <a:srgbClr val="C00000"/>
              </a:solidFill>
              <a:latin typeface="Comic Sans MS" panose="030F0702030302020204" pitchFamily="66" charset="0"/>
            </a:endParaRPr>
          </a:p>
        </p:txBody>
      </p:sp>
      <p:sp>
        <p:nvSpPr>
          <p:cNvPr id="16" name="TextBox 15">
            <a:extLst>
              <a:ext uri="{FF2B5EF4-FFF2-40B4-BE49-F238E27FC236}">
                <a16:creationId xmlns:a16="http://schemas.microsoft.com/office/drawing/2014/main" id="{75329F1B-7A2F-42B0-B7D5-F78A95138D91}"/>
              </a:ext>
            </a:extLst>
          </p:cNvPr>
          <p:cNvSpPr txBox="1"/>
          <p:nvPr/>
        </p:nvSpPr>
        <p:spPr>
          <a:xfrm>
            <a:off x="4883411" y="5845624"/>
            <a:ext cx="636104" cy="523220"/>
          </a:xfrm>
          <a:prstGeom prst="rect">
            <a:avLst/>
          </a:prstGeom>
          <a:noFill/>
        </p:spPr>
        <p:txBody>
          <a:bodyPr wrap="square" rtlCol="0">
            <a:spAutoFit/>
          </a:bodyPr>
          <a:lstStyle/>
          <a:p>
            <a:r>
              <a:rPr lang="en-AU" sz="2800" dirty="0" err="1">
                <a:solidFill>
                  <a:srgbClr val="C00000"/>
                </a:solidFill>
                <a:latin typeface="Comic Sans MS" panose="030F0702030302020204" pitchFamily="66" charset="0"/>
              </a:rPr>
              <a:t>rr</a:t>
            </a:r>
            <a:endParaRPr lang="en-AU" sz="2800" dirty="0">
              <a:solidFill>
                <a:srgbClr val="C00000"/>
              </a:solidFill>
              <a:latin typeface="Comic Sans MS" panose="030F0702030302020204" pitchFamily="66" charset="0"/>
            </a:endParaRPr>
          </a:p>
        </p:txBody>
      </p:sp>
      <p:sp>
        <p:nvSpPr>
          <p:cNvPr id="17" name="TextBox 16">
            <a:extLst>
              <a:ext uri="{FF2B5EF4-FFF2-40B4-BE49-F238E27FC236}">
                <a16:creationId xmlns:a16="http://schemas.microsoft.com/office/drawing/2014/main" id="{25C75C77-02E1-438D-9D95-E396C3E5C671}"/>
              </a:ext>
            </a:extLst>
          </p:cNvPr>
          <p:cNvSpPr txBox="1"/>
          <p:nvPr/>
        </p:nvSpPr>
        <p:spPr>
          <a:xfrm>
            <a:off x="10118034" y="6088987"/>
            <a:ext cx="636104" cy="523220"/>
          </a:xfrm>
          <a:prstGeom prst="rect">
            <a:avLst/>
          </a:prstGeom>
          <a:noFill/>
        </p:spPr>
        <p:txBody>
          <a:bodyPr wrap="square" rtlCol="0">
            <a:spAutoFit/>
          </a:bodyPr>
          <a:lstStyle/>
          <a:p>
            <a:r>
              <a:rPr lang="en-AU" sz="2800" dirty="0" err="1">
                <a:solidFill>
                  <a:srgbClr val="C00000"/>
                </a:solidFill>
                <a:latin typeface="Comic Sans MS" panose="030F0702030302020204" pitchFamily="66" charset="0"/>
              </a:rPr>
              <a:t>rr</a:t>
            </a:r>
            <a:endParaRPr lang="en-AU" sz="2800" dirty="0">
              <a:solidFill>
                <a:srgbClr val="C00000"/>
              </a:solidFill>
              <a:latin typeface="Comic Sans MS" panose="030F0702030302020204" pitchFamily="66" charset="0"/>
            </a:endParaRPr>
          </a:p>
        </p:txBody>
      </p:sp>
      <p:sp>
        <p:nvSpPr>
          <p:cNvPr id="18" name="TextBox 17">
            <a:extLst>
              <a:ext uri="{FF2B5EF4-FFF2-40B4-BE49-F238E27FC236}">
                <a16:creationId xmlns:a16="http://schemas.microsoft.com/office/drawing/2014/main" id="{8B4B1BF1-DD6A-4F0D-9796-AE917C85465E}"/>
              </a:ext>
            </a:extLst>
          </p:cNvPr>
          <p:cNvSpPr txBox="1"/>
          <p:nvPr/>
        </p:nvSpPr>
        <p:spPr>
          <a:xfrm>
            <a:off x="10005390" y="4725395"/>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19" name="TextBox 18">
            <a:extLst>
              <a:ext uri="{FF2B5EF4-FFF2-40B4-BE49-F238E27FC236}">
                <a16:creationId xmlns:a16="http://schemas.microsoft.com/office/drawing/2014/main" id="{C33C5A0B-514C-431D-AE79-ECB2A79602BA}"/>
              </a:ext>
            </a:extLst>
          </p:cNvPr>
          <p:cNvSpPr txBox="1"/>
          <p:nvPr/>
        </p:nvSpPr>
        <p:spPr>
          <a:xfrm>
            <a:off x="4577956" y="4596655"/>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21" name="TextBox 20">
            <a:extLst>
              <a:ext uri="{FF2B5EF4-FFF2-40B4-BE49-F238E27FC236}">
                <a16:creationId xmlns:a16="http://schemas.microsoft.com/office/drawing/2014/main" id="{C1EEE77F-D984-4C6F-A797-20FB1F1A3646}"/>
              </a:ext>
            </a:extLst>
          </p:cNvPr>
          <p:cNvSpPr txBox="1"/>
          <p:nvPr/>
        </p:nvSpPr>
        <p:spPr>
          <a:xfrm>
            <a:off x="7646008" y="4587409"/>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22" name="TextBox 21">
            <a:extLst>
              <a:ext uri="{FF2B5EF4-FFF2-40B4-BE49-F238E27FC236}">
                <a16:creationId xmlns:a16="http://schemas.microsoft.com/office/drawing/2014/main" id="{782F5129-9E83-438C-931A-8F554F1E2DF2}"/>
              </a:ext>
            </a:extLst>
          </p:cNvPr>
          <p:cNvSpPr txBox="1"/>
          <p:nvPr/>
        </p:nvSpPr>
        <p:spPr>
          <a:xfrm>
            <a:off x="7586201" y="3168519"/>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23" name="TextBox 22">
            <a:extLst>
              <a:ext uri="{FF2B5EF4-FFF2-40B4-BE49-F238E27FC236}">
                <a16:creationId xmlns:a16="http://schemas.microsoft.com/office/drawing/2014/main" id="{E1CBD157-A6AE-4E9A-89BB-2F325F693B1D}"/>
              </a:ext>
            </a:extLst>
          </p:cNvPr>
          <p:cNvSpPr txBox="1"/>
          <p:nvPr/>
        </p:nvSpPr>
        <p:spPr>
          <a:xfrm>
            <a:off x="1765116" y="4596655"/>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24" name="TextBox 23">
            <a:extLst>
              <a:ext uri="{FF2B5EF4-FFF2-40B4-BE49-F238E27FC236}">
                <a16:creationId xmlns:a16="http://schemas.microsoft.com/office/drawing/2014/main" id="{BBD16B66-4F15-4C80-A246-466A2B62A5BF}"/>
              </a:ext>
            </a:extLst>
          </p:cNvPr>
          <p:cNvSpPr txBox="1"/>
          <p:nvPr/>
        </p:nvSpPr>
        <p:spPr>
          <a:xfrm>
            <a:off x="3908708" y="6088987"/>
            <a:ext cx="636104" cy="523220"/>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Rr</a:t>
            </a:r>
          </a:p>
        </p:txBody>
      </p:sp>
      <p:sp>
        <p:nvSpPr>
          <p:cNvPr id="3" name="Oval 2">
            <a:extLst>
              <a:ext uri="{FF2B5EF4-FFF2-40B4-BE49-F238E27FC236}">
                <a16:creationId xmlns:a16="http://schemas.microsoft.com/office/drawing/2014/main" id="{15461C9E-597A-4519-A21C-A31B45416B96}"/>
              </a:ext>
            </a:extLst>
          </p:cNvPr>
          <p:cNvSpPr/>
          <p:nvPr/>
        </p:nvSpPr>
        <p:spPr>
          <a:xfrm>
            <a:off x="7789536" y="5570963"/>
            <a:ext cx="1063284" cy="104124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accent1"/>
                </a:solidFill>
                <a:latin typeface="Comic Sans MS" panose="030F0702030302020204" pitchFamily="66" charset="0"/>
              </a:rPr>
              <a:t>?</a:t>
            </a:r>
          </a:p>
        </p:txBody>
      </p:sp>
      <p:sp>
        <p:nvSpPr>
          <p:cNvPr id="26" name="TextBox 25">
            <a:extLst>
              <a:ext uri="{FF2B5EF4-FFF2-40B4-BE49-F238E27FC236}">
                <a16:creationId xmlns:a16="http://schemas.microsoft.com/office/drawing/2014/main" id="{8C90DEEC-C1A5-474B-B0B1-6586139EBD16}"/>
              </a:ext>
            </a:extLst>
          </p:cNvPr>
          <p:cNvSpPr txBox="1"/>
          <p:nvPr/>
        </p:nvSpPr>
        <p:spPr>
          <a:xfrm>
            <a:off x="6950097" y="5807856"/>
            <a:ext cx="1063284" cy="954107"/>
          </a:xfrm>
          <a:prstGeom prst="rect">
            <a:avLst/>
          </a:prstGeom>
          <a:noFill/>
        </p:spPr>
        <p:txBody>
          <a:bodyPr wrap="square" rtlCol="0">
            <a:spAutoFit/>
          </a:bodyPr>
          <a:lstStyle/>
          <a:p>
            <a:r>
              <a:rPr lang="en-AU" sz="2800" dirty="0">
                <a:solidFill>
                  <a:schemeClr val="accent1"/>
                </a:solidFill>
                <a:latin typeface="Comic Sans MS" panose="030F0702030302020204" pitchFamily="66" charset="0"/>
              </a:rPr>
              <a:t>RR or Rr </a:t>
            </a:r>
            <a:endParaRPr lang="en-AU" sz="2800" u="sng" dirty="0">
              <a:solidFill>
                <a:schemeClr val="accent1"/>
              </a:solidFill>
              <a:latin typeface="Comic Sans MS" panose="030F0702030302020204" pitchFamily="66" charset="0"/>
            </a:endParaRPr>
          </a:p>
        </p:txBody>
      </p:sp>
      <p:sp>
        <p:nvSpPr>
          <p:cNvPr id="27" name="TextBox 26">
            <a:extLst>
              <a:ext uri="{FF2B5EF4-FFF2-40B4-BE49-F238E27FC236}">
                <a16:creationId xmlns:a16="http://schemas.microsoft.com/office/drawing/2014/main" id="{B435980F-4DCA-4AE1-AB95-D728A3206E59}"/>
              </a:ext>
            </a:extLst>
          </p:cNvPr>
          <p:cNvSpPr txBox="1"/>
          <p:nvPr/>
        </p:nvSpPr>
        <p:spPr>
          <a:xfrm>
            <a:off x="329274" y="1092805"/>
            <a:ext cx="11447143" cy="1815882"/>
          </a:xfrm>
          <a:prstGeom prst="rect">
            <a:avLst/>
          </a:prstGeom>
          <a:noFill/>
        </p:spPr>
        <p:txBody>
          <a:bodyPr wrap="square" rtlCol="0">
            <a:spAutoFit/>
          </a:bodyPr>
          <a:lstStyle/>
          <a:p>
            <a:r>
              <a:rPr lang="en-AU" sz="2800" dirty="0">
                <a:latin typeface="Comic Sans MS" panose="030F0702030302020204" pitchFamily="66" charset="0"/>
              </a:rPr>
              <a:t>Which means all non-rollers must be genotype </a:t>
            </a:r>
            <a:r>
              <a:rPr lang="en-AU" sz="2800" dirty="0" err="1">
                <a:latin typeface="Comic Sans MS" panose="030F0702030302020204" pitchFamily="66" charset="0"/>
              </a:rPr>
              <a:t>rr</a:t>
            </a:r>
            <a:endParaRPr lang="en-AU" sz="2800" dirty="0">
              <a:latin typeface="Comic Sans MS" panose="030F0702030302020204" pitchFamily="66" charset="0"/>
            </a:endParaRPr>
          </a:p>
          <a:p>
            <a:endParaRPr lang="en-AU" sz="2800" dirty="0">
              <a:latin typeface="Comic Sans MS" panose="030F0702030302020204" pitchFamily="66" charset="0"/>
            </a:endParaRPr>
          </a:p>
          <a:p>
            <a:r>
              <a:rPr lang="en-AU" sz="2800" dirty="0">
                <a:latin typeface="Comic Sans MS" panose="030F0702030302020204" pitchFamily="66" charset="0"/>
              </a:rPr>
              <a:t>If one parent is a roller and the other is a non-roller, all the roller children must be heterozygous rollers</a:t>
            </a:r>
          </a:p>
        </p:txBody>
      </p:sp>
      <p:sp>
        <p:nvSpPr>
          <p:cNvPr id="28" name="Oval 27">
            <a:extLst>
              <a:ext uri="{FF2B5EF4-FFF2-40B4-BE49-F238E27FC236}">
                <a16:creationId xmlns:a16="http://schemas.microsoft.com/office/drawing/2014/main" id="{CECBC91C-4435-499E-B96B-1D369B36ABD6}"/>
              </a:ext>
            </a:extLst>
          </p:cNvPr>
          <p:cNvSpPr/>
          <p:nvPr/>
        </p:nvSpPr>
        <p:spPr>
          <a:xfrm>
            <a:off x="10640136" y="5427781"/>
            <a:ext cx="1063284" cy="1041244"/>
          </a:xfrm>
          <a:prstGeom prst="ellipse">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rgbClr val="CC00CC"/>
                </a:solidFill>
                <a:latin typeface="Comic Sans MS" panose="030F0702030302020204" pitchFamily="66" charset="0"/>
              </a:rPr>
              <a:t>?</a:t>
            </a:r>
          </a:p>
        </p:txBody>
      </p:sp>
      <p:sp>
        <p:nvSpPr>
          <p:cNvPr id="29" name="Oval 28">
            <a:extLst>
              <a:ext uri="{FF2B5EF4-FFF2-40B4-BE49-F238E27FC236}">
                <a16:creationId xmlns:a16="http://schemas.microsoft.com/office/drawing/2014/main" id="{7201C26E-5B18-46D7-9C0F-C8698A093A46}"/>
              </a:ext>
            </a:extLst>
          </p:cNvPr>
          <p:cNvSpPr/>
          <p:nvPr/>
        </p:nvSpPr>
        <p:spPr>
          <a:xfrm>
            <a:off x="5977511" y="3977662"/>
            <a:ext cx="1063284" cy="1041244"/>
          </a:xfrm>
          <a:prstGeom prst="ellipse">
            <a:avLst/>
          </a:prstGeom>
          <a:noFill/>
          <a:ln w="381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rgbClr val="CC00CC"/>
                </a:solidFill>
                <a:latin typeface="Comic Sans MS" panose="030F0702030302020204" pitchFamily="66" charset="0"/>
              </a:rPr>
              <a:t>?</a:t>
            </a:r>
          </a:p>
        </p:txBody>
      </p:sp>
    </p:spTree>
    <p:extLst>
      <p:ext uri="{BB962C8B-B14F-4D97-AF65-F5344CB8AC3E}">
        <p14:creationId xmlns:p14="http://schemas.microsoft.com/office/powerpoint/2010/main" val="76966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xEl>
                                              <p:pRg st="2" end="2"/>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1" grpId="0"/>
      <p:bldP spid="22" grpId="0"/>
      <p:bldP spid="23" grpId="0"/>
      <p:bldP spid="24" grpId="0"/>
      <p:bldP spid="3" grpId="0" animBg="1"/>
      <p:bldP spid="3" grpId="1" animBg="1"/>
      <p:bldP spid="26" grpId="0"/>
      <p:bldP spid="2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 practice – autosomal recessive</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307535" y="887896"/>
            <a:ext cx="11447143" cy="954107"/>
          </a:xfrm>
          <a:prstGeom prst="rect">
            <a:avLst/>
          </a:prstGeom>
          <a:noFill/>
        </p:spPr>
        <p:txBody>
          <a:bodyPr wrap="square" rtlCol="0">
            <a:spAutoFit/>
          </a:bodyPr>
          <a:lstStyle/>
          <a:p>
            <a:r>
              <a:rPr lang="en-AU" sz="2800" dirty="0">
                <a:latin typeface="Comic Sans MS" panose="030F0702030302020204" pitchFamily="66" charset="0"/>
              </a:rPr>
              <a:t>Using the letters, A and a, look at the below pedigrees and answer the questions.</a:t>
            </a:r>
          </a:p>
        </p:txBody>
      </p:sp>
      <p:pic>
        <p:nvPicPr>
          <p:cNvPr id="8" name="Picture 7">
            <a:extLst>
              <a:ext uri="{FF2B5EF4-FFF2-40B4-BE49-F238E27FC236}">
                <a16:creationId xmlns:a16="http://schemas.microsoft.com/office/drawing/2014/main" id="{9B544023-B765-43A0-9BE7-825F49BFA0D5}"/>
              </a:ext>
            </a:extLst>
          </p:cNvPr>
          <p:cNvPicPr>
            <a:picLocks noChangeAspect="1"/>
          </p:cNvPicPr>
          <p:nvPr/>
        </p:nvPicPr>
        <p:blipFill rotWithShape="1">
          <a:blip r:embed="rId4"/>
          <a:srcRect r="6861"/>
          <a:stretch/>
        </p:blipFill>
        <p:spPr>
          <a:xfrm>
            <a:off x="106018" y="2161440"/>
            <a:ext cx="3835038" cy="3054925"/>
          </a:xfrm>
          <a:prstGeom prst="rect">
            <a:avLst/>
          </a:prstGeom>
        </p:spPr>
      </p:pic>
      <p:pic>
        <p:nvPicPr>
          <p:cNvPr id="30" name="Picture 29">
            <a:extLst>
              <a:ext uri="{FF2B5EF4-FFF2-40B4-BE49-F238E27FC236}">
                <a16:creationId xmlns:a16="http://schemas.microsoft.com/office/drawing/2014/main" id="{61AFD4E2-A1A3-43FE-90E8-D724A05150A0}"/>
              </a:ext>
            </a:extLst>
          </p:cNvPr>
          <p:cNvPicPr>
            <a:picLocks noChangeAspect="1"/>
          </p:cNvPicPr>
          <p:nvPr/>
        </p:nvPicPr>
        <p:blipFill rotWithShape="1">
          <a:blip r:embed="rId5"/>
          <a:srcRect l="1746" r="5962"/>
          <a:stretch/>
        </p:blipFill>
        <p:spPr>
          <a:xfrm>
            <a:off x="4002571" y="2176231"/>
            <a:ext cx="3835038" cy="3054925"/>
          </a:xfrm>
          <a:prstGeom prst="rect">
            <a:avLst/>
          </a:prstGeom>
        </p:spPr>
      </p:pic>
      <p:pic>
        <p:nvPicPr>
          <p:cNvPr id="32" name="Picture 31">
            <a:extLst>
              <a:ext uri="{FF2B5EF4-FFF2-40B4-BE49-F238E27FC236}">
                <a16:creationId xmlns:a16="http://schemas.microsoft.com/office/drawing/2014/main" id="{D16180F6-F815-4893-818D-852A86EED275}"/>
              </a:ext>
            </a:extLst>
          </p:cNvPr>
          <p:cNvPicPr>
            <a:picLocks noChangeAspect="1"/>
          </p:cNvPicPr>
          <p:nvPr/>
        </p:nvPicPr>
        <p:blipFill rotWithShape="1">
          <a:blip r:embed="rId6"/>
          <a:srcRect l="3944" r="3029"/>
          <a:stretch/>
        </p:blipFill>
        <p:spPr>
          <a:xfrm>
            <a:off x="8097285" y="2176232"/>
            <a:ext cx="3835038" cy="3054924"/>
          </a:xfrm>
          <a:prstGeom prst="rect">
            <a:avLst/>
          </a:prstGeom>
        </p:spPr>
      </p:pic>
      <p:sp>
        <p:nvSpPr>
          <p:cNvPr id="34" name="Oval 33">
            <a:extLst>
              <a:ext uri="{FF2B5EF4-FFF2-40B4-BE49-F238E27FC236}">
                <a16:creationId xmlns:a16="http://schemas.microsoft.com/office/drawing/2014/main" id="{FF7E2E18-B7CE-4D9A-98B5-7396DAE34295}"/>
              </a:ext>
            </a:extLst>
          </p:cNvPr>
          <p:cNvSpPr/>
          <p:nvPr/>
        </p:nvSpPr>
        <p:spPr>
          <a:xfrm>
            <a:off x="437323" y="1806111"/>
            <a:ext cx="640118" cy="57485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1"/>
                </a:solidFill>
                <a:latin typeface="Comic Sans MS" panose="030F0702030302020204" pitchFamily="66" charset="0"/>
              </a:rPr>
              <a:t>1</a:t>
            </a:r>
          </a:p>
        </p:txBody>
      </p:sp>
      <p:sp>
        <p:nvSpPr>
          <p:cNvPr id="35" name="Oval 34">
            <a:extLst>
              <a:ext uri="{FF2B5EF4-FFF2-40B4-BE49-F238E27FC236}">
                <a16:creationId xmlns:a16="http://schemas.microsoft.com/office/drawing/2014/main" id="{E88AE069-1EAC-4381-8C4C-7A26327A5F02}"/>
              </a:ext>
            </a:extLst>
          </p:cNvPr>
          <p:cNvSpPr/>
          <p:nvPr/>
        </p:nvSpPr>
        <p:spPr>
          <a:xfrm>
            <a:off x="4439894" y="1811987"/>
            <a:ext cx="640118" cy="574857"/>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
        <p:nvSpPr>
          <p:cNvPr id="36" name="Oval 35">
            <a:extLst>
              <a:ext uri="{FF2B5EF4-FFF2-40B4-BE49-F238E27FC236}">
                <a16:creationId xmlns:a16="http://schemas.microsoft.com/office/drawing/2014/main" id="{0C705540-9B1C-4786-8F6F-30E23781C47E}"/>
              </a:ext>
            </a:extLst>
          </p:cNvPr>
          <p:cNvSpPr/>
          <p:nvPr/>
        </p:nvSpPr>
        <p:spPr>
          <a:xfrm>
            <a:off x="8454897" y="1799894"/>
            <a:ext cx="640118" cy="574857"/>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6">
                    <a:lumMod val="75000"/>
                  </a:schemeClr>
                </a:solidFill>
                <a:latin typeface="Comic Sans MS" panose="030F0702030302020204" pitchFamily="66" charset="0"/>
              </a:rPr>
              <a:t>3</a:t>
            </a:r>
          </a:p>
        </p:txBody>
      </p:sp>
      <p:sp>
        <p:nvSpPr>
          <p:cNvPr id="33" name="TextBox 32">
            <a:extLst>
              <a:ext uri="{FF2B5EF4-FFF2-40B4-BE49-F238E27FC236}">
                <a16:creationId xmlns:a16="http://schemas.microsoft.com/office/drawing/2014/main" id="{D8E64967-B0E8-474C-AE51-FCE7EA65379D}"/>
              </a:ext>
            </a:extLst>
          </p:cNvPr>
          <p:cNvSpPr txBox="1"/>
          <p:nvPr/>
        </p:nvSpPr>
        <p:spPr>
          <a:xfrm>
            <a:off x="106019" y="5250952"/>
            <a:ext cx="4333875" cy="954107"/>
          </a:xfrm>
          <a:prstGeom prst="rect">
            <a:avLst/>
          </a:prstGeom>
          <a:noFill/>
        </p:spPr>
        <p:txBody>
          <a:bodyPr wrap="square" rtlCol="0">
            <a:spAutoFit/>
          </a:bodyPr>
          <a:lstStyle/>
          <a:p>
            <a:r>
              <a:rPr lang="en-AU" sz="2800" dirty="0">
                <a:solidFill>
                  <a:schemeClr val="accent1"/>
                </a:solidFill>
                <a:latin typeface="Comic Sans MS" panose="030F0702030302020204" pitchFamily="66" charset="0"/>
              </a:rPr>
              <a:t>What is the genotype of I-1? How do you know?</a:t>
            </a:r>
          </a:p>
        </p:txBody>
      </p:sp>
      <p:sp>
        <p:nvSpPr>
          <p:cNvPr id="40" name="TextBox 39">
            <a:extLst>
              <a:ext uri="{FF2B5EF4-FFF2-40B4-BE49-F238E27FC236}">
                <a16:creationId xmlns:a16="http://schemas.microsoft.com/office/drawing/2014/main" id="{655FC303-A433-4866-AE73-2A89D3ECE6B9}"/>
              </a:ext>
            </a:extLst>
          </p:cNvPr>
          <p:cNvSpPr txBox="1"/>
          <p:nvPr/>
        </p:nvSpPr>
        <p:spPr>
          <a:xfrm>
            <a:off x="4121022" y="5833977"/>
            <a:ext cx="4333875" cy="954107"/>
          </a:xfrm>
          <a:prstGeom prst="rect">
            <a:avLst/>
          </a:prstGeom>
          <a:noFill/>
        </p:spPr>
        <p:txBody>
          <a:bodyPr wrap="square" rtlCol="0">
            <a:spAutoFit/>
          </a:bodyPr>
          <a:lstStyle/>
          <a:p>
            <a:r>
              <a:rPr lang="en-AU" sz="2800" dirty="0">
                <a:solidFill>
                  <a:srgbClr val="C00000"/>
                </a:solidFill>
                <a:latin typeface="Comic Sans MS" panose="030F0702030302020204" pitchFamily="66" charset="0"/>
              </a:rPr>
              <a:t>What is the genotype of II-2? How do you know?</a:t>
            </a:r>
          </a:p>
        </p:txBody>
      </p:sp>
      <p:sp>
        <p:nvSpPr>
          <p:cNvPr id="41" name="TextBox 40">
            <a:extLst>
              <a:ext uri="{FF2B5EF4-FFF2-40B4-BE49-F238E27FC236}">
                <a16:creationId xmlns:a16="http://schemas.microsoft.com/office/drawing/2014/main" id="{7EBA0FBC-359E-4C39-80CE-F683BDB4B0BE}"/>
              </a:ext>
            </a:extLst>
          </p:cNvPr>
          <p:cNvSpPr txBox="1"/>
          <p:nvPr/>
        </p:nvSpPr>
        <p:spPr>
          <a:xfrm>
            <a:off x="7888882" y="4938964"/>
            <a:ext cx="4333875" cy="954107"/>
          </a:xfrm>
          <a:prstGeom prst="rect">
            <a:avLst/>
          </a:prstGeom>
          <a:noFill/>
        </p:spPr>
        <p:txBody>
          <a:bodyPr wrap="square" rtlCol="0">
            <a:spAutoFit/>
          </a:bodyPr>
          <a:lstStyle/>
          <a:p>
            <a:r>
              <a:rPr lang="en-AU" sz="2800" dirty="0">
                <a:solidFill>
                  <a:schemeClr val="accent6">
                    <a:lumMod val="75000"/>
                  </a:schemeClr>
                </a:solidFill>
                <a:latin typeface="Comic Sans MS" panose="030F0702030302020204" pitchFamily="66" charset="0"/>
              </a:rPr>
              <a:t>What is the genotype of I-2? How do you know?</a:t>
            </a:r>
          </a:p>
        </p:txBody>
      </p:sp>
    </p:spTree>
    <p:extLst>
      <p:ext uri="{BB962C8B-B14F-4D97-AF65-F5344CB8AC3E}">
        <p14:creationId xmlns:p14="http://schemas.microsoft.com/office/powerpoint/2010/main" val="1910769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 practice – autosomal recessive</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307535" y="887896"/>
            <a:ext cx="11447143" cy="954107"/>
          </a:xfrm>
          <a:prstGeom prst="rect">
            <a:avLst/>
          </a:prstGeom>
          <a:noFill/>
        </p:spPr>
        <p:txBody>
          <a:bodyPr wrap="square" rtlCol="0">
            <a:spAutoFit/>
          </a:bodyPr>
          <a:lstStyle/>
          <a:p>
            <a:r>
              <a:rPr lang="en-AU" sz="2800" dirty="0">
                <a:latin typeface="Comic Sans MS" panose="030F0702030302020204" pitchFamily="66" charset="0"/>
              </a:rPr>
              <a:t>Using the letters, A and a, look at the below pedigrees and answer the questions.</a:t>
            </a:r>
          </a:p>
        </p:txBody>
      </p:sp>
      <p:pic>
        <p:nvPicPr>
          <p:cNvPr id="8" name="Picture 7">
            <a:extLst>
              <a:ext uri="{FF2B5EF4-FFF2-40B4-BE49-F238E27FC236}">
                <a16:creationId xmlns:a16="http://schemas.microsoft.com/office/drawing/2014/main" id="{9B544023-B765-43A0-9BE7-825F49BFA0D5}"/>
              </a:ext>
            </a:extLst>
          </p:cNvPr>
          <p:cNvPicPr>
            <a:picLocks noChangeAspect="1"/>
          </p:cNvPicPr>
          <p:nvPr/>
        </p:nvPicPr>
        <p:blipFill rotWithShape="1">
          <a:blip r:embed="rId4"/>
          <a:srcRect r="6861"/>
          <a:stretch/>
        </p:blipFill>
        <p:spPr>
          <a:xfrm>
            <a:off x="106018" y="2161440"/>
            <a:ext cx="3835038" cy="3054925"/>
          </a:xfrm>
          <a:prstGeom prst="rect">
            <a:avLst/>
          </a:prstGeom>
        </p:spPr>
      </p:pic>
      <p:pic>
        <p:nvPicPr>
          <p:cNvPr id="30" name="Picture 29">
            <a:extLst>
              <a:ext uri="{FF2B5EF4-FFF2-40B4-BE49-F238E27FC236}">
                <a16:creationId xmlns:a16="http://schemas.microsoft.com/office/drawing/2014/main" id="{61AFD4E2-A1A3-43FE-90E8-D724A05150A0}"/>
              </a:ext>
            </a:extLst>
          </p:cNvPr>
          <p:cNvPicPr>
            <a:picLocks noChangeAspect="1"/>
          </p:cNvPicPr>
          <p:nvPr/>
        </p:nvPicPr>
        <p:blipFill rotWithShape="1">
          <a:blip r:embed="rId5"/>
          <a:srcRect l="1746" r="5962"/>
          <a:stretch/>
        </p:blipFill>
        <p:spPr>
          <a:xfrm>
            <a:off x="4002571" y="2176231"/>
            <a:ext cx="3835038" cy="3054925"/>
          </a:xfrm>
          <a:prstGeom prst="rect">
            <a:avLst/>
          </a:prstGeom>
        </p:spPr>
      </p:pic>
      <p:pic>
        <p:nvPicPr>
          <p:cNvPr id="32" name="Picture 31">
            <a:extLst>
              <a:ext uri="{FF2B5EF4-FFF2-40B4-BE49-F238E27FC236}">
                <a16:creationId xmlns:a16="http://schemas.microsoft.com/office/drawing/2014/main" id="{D16180F6-F815-4893-818D-852A86EED275}"/>
              </a:ext>
            </a:extLst>
          </p:cNvPr>
          <p:cNvPicPr>
            <a:picLocks noChangeAspect="1"/>
          </p:cNvPicPr>
          <p:nvPr/>
        </p:nvPicPr>
        <p:blipFill rotWithShape="1">
          <a:blip r:embed="rId6"/>
          <a:srcRect l="3944" r="3029"/>
          <a:stretch/>
        </p:blipFill>
        <p:spPr>
          <a:xfrm>
            <a:off x="8097285" y="2176232"/>
            <a:ext cx="3835038" cy="3054924"/>
          </a:xfrm>
          <a:prstGeom prst="rect">
            <a:avLst/>
          </a:prstGeom>
        </p:spPr>
      </p:pic>
      <p:sp>
        <p:nvSpPr>
          <p:cNvPr id="34" name="Oval 33">
            <a:extLst>
              <a:ext uri="{FF2B5EF4-FFF2-40B4-BE49-F238E27FC236}">
                <a16:creationId xmlns:a16="http://schemas.microsoft.com/office/drawing/2014/main" id="{FF7E2E18-B7CE-4D9A-98B5-7396DAE34295}"/>
              </a:ext>
            </a:extLst>
          </p:cNvPr>
          <p:cNvSpPr/>
          <p:nvPr/>
        </p:nvSpPr>
        <p:spPr>
          <a:xfrm>
            <a:off x="437323" y="1804814"/>
            <a:ext cx="640118" cy="57485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1"/>
                </a:solidFill>
                <a:latin typeface="Comic Sans MS" panose="030F0702030302020204" pitchFamily="66" charset="0"/>
              </a:rPr>
              <a:t>1</a:t>
            </a:r>
          </a:p>
        </p:txBody>
      </p:sp>
      <p:sp>
        <p:nvSpPr>
          <p:cNvPr id="35" name="Oval 34">
            <a:extLst>
              <a:ext uri="{FF2B5EF4-FFF2-40B4-BE49-F238E27FC236}">
                <a16:creationId xmlns:a16="http://schemas.microsoft.com/office/drawing/2014/main" id="{E88AE069-1EAC-4381-8C4C-7A26327A5F02}"/>
              </a:ext>
            </a:extLst>
          </p:cNvPr>
          <p:cNvSpPr/>
          <p:nvPr/>
        </p:nvSpPr>
        <p:spPr>
          <a:xfrm>
            <a:off x="4439894" y="1811987"/>
            <a:ext cx="640118" cy="574857"/>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
        <p:nvSpPr>
          <p:cNvPr id="36" name="Oval 35">
            <a:extLst>
              <a:ext uri="{FF2B5EF4-FFF2-40B4-BE49-F238E27FC236}">
                <a16:creationId xmlns:a16="http://schemas.microsoft.com/office/drawing/2014/main" id="{0C705540-9B1C-4786-8F6F-30E23781C47E}"/>
              </a:ext>
            </a:extLst>
          </p:cNvPr>
          <p:cNvSpPr/>
          <p:nvPr/>
        </p:nvSpPr>
        <p:spPr>
          <a:xfrm>
            <a:off x="8442465" y="1799894"/>
            <a:ext cx="640118" cy="574857"/>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6">
                    <a:lumMod val="75000"/>
                  </a:schemeClr>
                </a:solidFill>
                <a:latin typeface="Comic Sans MS" panose="030F0702030302020204" pitchFamily="66" charset="0"/>
              </a:rPr>
              <a:t>3</a:t>
            </a:r>
          </a:p>
        </p:txBody>
      </p:sp>
      <p:sp>
        <p:nvSpPr>
          <p:cNvPr id="33" name="TextBox 32">
            <a:extLst>
              <a:ext uri="{FF2B5EF4-FFF2-40B4-BE49-F238E27FC236}">
                <a16:creationId xmlns:a16="http://schemas.microsoft.com/office/drawing/2014/main" id="{D8E64967-B0E8-474C-AE51-FCE7EA65379D}"/>
              </a:ext>
            </a:extLst>
          </p:cNvPr>
          <p:cNvSpPr txBox="1"/>
          <p:nvPr/>
        </p:nvSpPr>
        <p:spPr>
          <a:xfrm>
            <a:off x="574762" y="5293188"/>
            <a:ext cx="3682210" cy="1384995"/>
          </a:xfrm>
          <a:prstGeom prst="rect">
            <a:avLst/>
          </a:prstGeom>
          <a:noFill/>
        </p:spPr>
        <p:txBody>
          <a:bodyPr wrap="square" rtlCol="0">
            <a:spAutoFit/>
          </a:bodyPr>
          <a:lstStyle/>
          <a:p>
            <a:r>
              <a:rPr lang="en-AU" sz="2800" b="1" dirty="0">
                <a:solidFill>
                  <a:schemeClr val="accent1"/>
                </a:solidFill>
                <a:latin typeface="Comic Sans MS" panose="030F0702030302020204" pitchFamily="66" charset="0"/>
              </a:rPr>
              <a:t>Answer:</a:t>
            </a:r>
            <a:r>
              <a:rPr lang="en-AU" sz="2800" dirty="0">
                <a:solidFill>
                  <a:schemeClr val="accent1"/>
                </a:solidFill>
                <a:latin typeface="Comic Sans MS" panose="030F0702030302020204" pitchFamily="66" charset="0"/>
              </a:rPr>
              <a:t> Aa, because one parent must have at least one a</a:t>
            </a:r>
          </a:p>
        </p:txBody>
      </p:sp>
      <p:sp>
        <p:nvSpPr>
          <p:cNvPr id="16" name="TextBox 15">
            <a:extLst>
              <a:ext uri="{FF2B5EF4-FFF2-40B4-BE49-F238E27FC236}">
                <a16:creationId xmlns:a16="http://schemas.microsoft.com/office/drawing/2014/main" id="{B320CC39-8211-4C68-948B-6B600980917D}"/>
              </a:ext>
            </a:extLst>
          </p:cNvPr>
          <p:cNvSpPr txBox="1"/>
          <p:nvPr/>
        </p:nvSpPr>
        <p:spPr>
          <a:xfrm>
            <a:off x="4536505" y="5293189"/>
            <a:ext cx="3835037" cy="1384995"/>
          </a:xfrm>
          <a:prstGeom prst="rect">
            <a:avLst/>
          </a:prstGeom>
          <a:noFill/>
        </p:spPr>
        <p:txBody>
          <a:bodyPr wrap="square" rtlCol="0">
            <a:spAutoFit/>
          </a:bodyPr>
          <a:lstStyle/>
          <a:p>
            <a:r>
              <a:rPr lang="en-AU" sz="2800" b="1" dirty="0">
                <a:solidFill>
                  <a:srgbClr val="C00000"/>
                </a:solidFill>
                <a:latin typeface="Comic Sans MS" panose="030F0702030302020204" pitchFamily="66" charset="0"/>
              </a:rPr>
              <a:t>Answer:</a:t>
            </a:r>
            <a:r>
              <a:rPr lang="en-AU" sz="2800" dirty="0">
                <a:solidFill>
                  <a:srgbClr val="C00000"/>
                </a:solidFill>
                <a:latin typeface="Comic Sans MS" panose="030F0702030302020204" pitchFamily="66" charset="0"/>
              </a:rPr>
              <a:t> Aa, because II-1’s parent has aa, so each child has an a</a:t>
            </a:r>
          </a:p>
        </p:txBody>
      </p:sp>
      <p:sp>
        <p:nvSpPr>
          <p:cNvPr id="17" name="TextBox 16">
            <a:extLst>
              <a:ext uri="{FF2B5EF4-FFF2-40B4-BE49-F238E27FC236}">
                <a16:creationId xmlns:a16="http://schemas.microsoft.com/office/drawing/2014/main" id="{E229BC18-D950-4A42-AB18-2251561E6447}"/>
              </a:ext>
            </a:extLst>
          </p:cNvPr>
          <p:cNvSpPr txBox="1"/>
          <p:nvPr/>
        </p:nvSpPr>
        <p:spPr>
          <a:xfrm>
            <a:off x="8543867" y="5293188"/>
            <a:ext cx="3682210" cy="1384995"/>
          </a:xfrm>
          <a:prstGeom prst="rect">
            <a:avLst/>
          </a:prstGeom>
          <a:noFill/>
        </p:spPr>
        <p:txBody>
          <a:bodyPr wrap="square" rtlCol="0">
            <a:spAutoFit/>
          </a:bodyPr>
          <a:lstStyle/>
          <a:p>
            <a:r>
              <a:rPr lang="en-AU" sz="2800" b="1" dirty="0">
                <a:solidFill>
                  <a:schemeClr val="accent6">
                    <a:lumMod val="75000"/>
                  </a:schemeClr>
                </a:solidFill>
                <a:latin typeface="Comic Sans MS" panose="030F0702030302020204" pitchFamily="66" charset="0"/>
              </a:rPr>
              <a:t>Answer:</a:t>
            </a:r>
            <a:r>
              <a:rPr lang="en-AU" sz="2800" dirty="0">
                <a:solidFill>
                  <a:schemeClr val="accent6">
                    <a:lumMod val="75000"/>
                  </a:schemeClr>
                </a:solidFill>
                <a:latin typeface="Comic Sans MS" panose="030F0702030302020204" pitchFamily="66" charset="0"/>
              </a:rPr>
              <a:t> Aa, II-2 is aa, therefore both parents have an a</a:t>
            </a:r>
          </a:p>
        </p:txBody>
      </p:sp>
    </p:spTree>
    <p:extLst>
      <p:ext uri="{BB962C8B-B14F-4D97-AF65-F5344CB8AC3E}">
        <p14:creationId xmlns:p14="http://schemas.microsoft.com/office/powerpoint/2010/main" val="1781715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 practice – sex-linked recessive</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307535" y="887896"/>
            <a:ext cx="11447143" cy="1077218"/>
          </a:xfrm>
          <a:prstGeom prst="rect">
            <a:avLst/>
          </a:prstGeom>
          <a:noFill/>
        </p:spPr>
        <p:txBody>
          <a:bodyPr wrap="square" rtlCol="0">
            <a:spAutoFit/>
          </a:bodyPr>
          <a:lstStyle/>
          <a:p>
            <a:r>
              <a:rPr lang="en-AU" sz="3200" dirty="0">
                <a:latin typeface="Comic Sans MS" panose="030F0702030302020204" pitchFamily="66" charset="0"/>
              </a:rPr>
              <a:t>Using X</a:t>
            </a:r>
            <a:r>
              <a:rPr lang="en-AU" sz="3200" baseline="30000" dirty="0">
                <a:latin typeface="Comic Sans MS" panose="030F0702030302020204" pitchFamily="66" charset="0"/>
              </a:rPr>
              <a:t>A</a:t>
            </a:r>
            <a:r>
              <a:rPr lang="en-AU" sz="3200" dirty="0">
                <a:latin typeface="Comic Sans MS" panose="030F0702030302020204" pitchFamily="66" charset="0"/>
              </a:rPr>
              <a:t>, </a:t>
            </a:r>
            <a:r>
              <a:rPr lang="en-AU" sz="3200" dirty="0" err="1">
                <a:latin typeface="Comic Sans MS" panose="030F0702030302020204" pitchFamily="66" charset="0"/>
              </a:rPr>
              <a:t>X</a:t>
            </a:r>
            <a:r>
              <a:rPr lang="en-AU" sz="3200" baseline="30000" dirty="0" err="1">
                <a:latin typeface="Comic Sans MS" panose="030F0702030302020204" pitchFamily="66" charset="0"/>
              </a:rPr>
              <a:t>a</a:t>
            </a:r>
            <a:r>
              <a:rPr lang="en-AU" sz="3200" dirty="0">
                <a:latin typeface="Comic Sans MS" panose="030F0702030302020204" pitchFamily="66" charset="0"/>
              </a:rPr>
              <a:t> and Y, look at the below pedigrees and answer the questions.</a:t>
            </a:r>
          </a:p>
        </p:txBody>
      </p:sp>
      <p:sp>
        <p:nvSpPr>
          <p:cNvPr id="33" name="TextBox 32">
            <a:extLst>
              <a:ext uri="{FF2B5EF4-FFF2-40B4-BE49-F238E27FC236}">
                <a16:creationId xmlns:a16="http://schemas.microsoft.com/office/drawing/2014/main" id="{D8E64967-B0E8-474C-AE51-FCE7EA65379D}"/>
              </a:ext>
            </a:extLst>
          </p:cNvPr>
          <p:cNvSpPr txBox="1"/>
          <p:nvPr/>
        </p:nvSpPr>
        <p:spPr>
          <a:xfrm>
            <a:off x="574762" y="5293188"/>
            <a:ext cx="3682210" cy="1384995"/>
          </a:xfrm>
          <a:prstGeom prst="rect">
            <a:avLst/>
          </a:prstGeom>
          <a:noFill/>
        </p:spPr>
        <p:txBody>
          <a:bodyPr wrap="square" rtlCol="0">
            <a:spAutoFit/>
          </a:bodyPr>
          <a:lstStyle/>
          <a:p>
            <a:r>
              <a:rPr lang="en-AU" sz="2800" b="1" dirty="0">
                <a:solidFill>
                  <a:schemeClr val="accent1"/>
                </a:solidFill>
                <a:latin typeface="Comic Sans MS" panose="030F0702030302020204" pitchFamily="66" charset="0"/>
              </a:rPr>
              <a:t>Q:</a:t>
            </a:r>
            <a:r>
              <a:rPr lang="en-AU" sz="2800" dirty="0">
                <a:solidFill>
                  <a:schemeClr val="accent1"/>
                </a:solidFill>
                <a:latin typeface="Comic Sans MS" panose="030F0702030302020204" pitchFamily="66" charset="0"/>
              </a:rPr>
              <a:t> What is the genotype of I-2? How do you know?</a:t>
            </a:r>
          </a:p>
        </p:txBody>
      </p:sp>
      <p:sp>
        <p:nvSpPr>
          <p:cNvPr id="16" name="TextBox 15">
            <a:extLst>
              <a:ext uri="{FF2B5EF4-FFF2-40B4-BE49-F238E27FC236}">
                <a16:creationId xmlns:a16="http://schemas.microsoft.com/office/drawing/2014/main" id="{B320CC39-8211-4C68-948B-6B600980917D}"/>
              </a:ext>
            </a:extLst>
          </p:cNvPr>
          <p:cNvSpPr txBox="1"/>
          <p:nvPr/>
        </p:nvSpPr>
        <p:spPr>
          <a:xfrm>
            <a:off x="4536505" y="5293189"/>
            <a:ext cx="3835037" cy="1384995"/>
          </a:xfrm>
          <a:prstGeom prst="rect">
            <a:avLst/>
          </a:prstGeom>
          <a:noFill/>
        </p:spPr>
        <p:txBody>
          <a:bodyPr wrap="square" rtlCol="0">
            <a:spAutoFit/>
          </a:bodyPr>
          <a:lstStyle/>
          <a:p>
            <a:r>
              <a:rPr lang="en-AU" sz="2800" b="1" dirty="0">
                <a:solidFill>
                  <a:srgbClr val="C00000"/>
                </a:solidFill>
                <a:latin typeface="Comic Sans MS" panose="030F0702030302020204" pitchFamily="66" charset="0"/>
              </a:rPr>
              <a:t>Q:</a:t>
            </a:r>
            <a:r>
              <a:rPr lang="en-AU" sz="2800" dirty="0">
                <a:solidFill>
                  <a:srgbClr val="C00000"/>
                </a:solidFill>
                <a:latin typeface="Comic Sans MS" panose="030F0702030302020204" pitchFamily="66" charset="0"/>
              </a:rPr>
              <a:t> What is the genotype of II-1? How do you know?</a:t>
            </a:r>
          </a:p>
        </p:txBody>
      </p:sp>
      <p:sp>
        <p:nvSpPr>
          <p:cNvPr id="17" name="TextBox 16">
            <a:extLst>
              <a:ext uri="{FF2B5EF4-FFF2-40B4-BE49-F238E27FC236}">
                <a16:creationId xmlns:a16="http://schemas.microsoft.com/office/drawing/2014/main" id="{E229BC18-D950-4A42-AB18-2251561E6447}"/>
              </a:ext>
            </a:extLst>
          </p:cNvPr>
          <p:cNvSpPr txBox="1"/>
          <p:nvPr/>
        </p:nvSpPr>
        <p:spPr>
          <a:xfrm>
            <a:off x="8085716" y="5293187"/>
            <a:ext cx="3844684" cy="1384995"/>
          </a:xfrm>
          <a:prstGeom prst="rect">
            <a:avLst/>
          </a:prstGeom>
          <a:noFill/>
        </p:spPr>
        <p:txBody>
          <a:bodyPr wrap="square" rtlCol="0">
            <a:spAutoFit/>
          </a:bodyPr>
          <a:lstStyle/>
          <a:p>
            <a:r>
              <a:rPr lang="en-AU" sz="2800" b="1" dirty="0">
                <a:solidFill>
                  <a:schemeClr val="accent6">
                    <a:lumMod val="75000"/>
                  </a:schemeClr>
                </a:solidFill>
                <a:latin typeface="Comic Sans MS" panose="030F0702030302020204" pitchFamily="66" charset="0"/>
              </a:rPr>
              <a:t>Q:</a:t>
            </a:r>
            <a:r>
              <a:rPr lang="en-AU" sz="2800" dirty="0">
                <a:solidFill>
                  <a:schemeClr val="accent6">
                    <a:lumMod val="75000"/>
                  </a:schemeClr>
                </a:solidFill>
                <a:latin typeface="Comic Sans MS" panose="030F0702030302020204" pitchFamily="66" charset="0"/>
              </a:rPr>
              <a:t> Predict the 6</a:t>
            </a:r>
            <a:r>
              <a:rPr lang="en-AU" sz="2800" baseline="30000" dirty="0">
                <a:solidFill>
                  <a:schemeClr val="accent6">
                    <a:lumMod val="75000"/>
                  </a:schemeClr>
                </a:solidFill>
                <a:latin typeface="Comic Sans MS" panose="030F0702030302020204" pitchFamily="66" charset="0"/>
              </a:rPr>
              <a:t>th</a:t>
            </a:r>
            <a:r>
              <a:rPr lang="en-AU" sz="2800" dirty="0">
                <a:solidFill>
                  <a:schemeClr val="accent6">
                    <a:lumMod val="75000"/>
                  </a:schemeClr>
                </a:solidFill>
                <a:latin typeface="Comic Sans MS" panose="030F0702030302020204" pitchFamily="66" charset="0"/>
              </a:rPr>
              <a:t> child (boy) phenotype.</a:t>
            </a:r>
          </a:p>
          <a:p>
            <a:r>
              <a:rPr lang="en-AU" sz="2800" dirty="0">
                <a:solidFill>
                  <a:schemeClr val="accent6">
                    <a:lumMod val="75000"/>
                  </a:schemeClr>
                </a:solidFill>
                <a:latin typeface="Comic Sans MS" panose="030F0702030302020204" pitchFamily="66" charset="0"/>
              </a:rPr>
              <a:t>Explain your answer.</a:t>
            </a:r>
          </a:p>
        </p:txBody>
      </p:sp>
      <p:pic>
        <p:nvPicPr>
          <p:cNvPr id="3" name="Picture 2">
            <a:extLst>
              <a:ext uri="{FF2B5EF4-FFF2-40B4-BE49-F238E27FC236}">
                <a16:creationId xmlns:a16="http://schemas.microsoft.com/office/drawing/2014/main" id="{EE7D5E52-DCD1-4412-B257-E37375F88E97}"/>
              </a:ext>
            </a:extLst>
          </p:cNvPr>
          <p:cNvPicPr>
            <a:picLocks noChangeAspect="1"/>
          </p:cNvPicPr>
          <p:nvPr/>
        </p:nvPicPr>
        <p:blipFill>
          <a:blip r:embed="rId4"/>
          <a:stretch>
            <a:fillRect/>
          </a:stretch>
        </p:blipFill>
        <p:spPr>
          <a:xfrm>
            <a:off x="102650" y="2311596"/>
            <a:ext cx="3682209" cy="2855272"/>
          </a:xfrm>
          <a:prstGeom prst="rect">
            <a:avLst/>
          </a:prstGeom>
        </p:spPr>
      </p:pic>
      <p:pic>
        <p:nvPicPr>
          <p:cNvPr id="5" name="Picture 4">
            <a:extLst>
              <a:ext uri="{FF2B5EF4-FFF2-40B4-BE49-F238E27FC236}">
                <a16:creationId xmlns:a16="http://schemas.microsoft.com/office/drawing/2014/main" id="{162712C7-C1BF-4FAC-A478-5AB24930C341}"/>
              </a:ext>
            </a:extLst>
          </p:cNvPr>
          <p:cNvPicPr>
            <a:picLocks noChangeAspect="1"/>
          </p:cNvPicPr>
          <p:nvPr/>
        </p:nvPicPr>
        <p:blipFill>
          <a:blip r:embed="rId5"/>
          <a:stretch>
            <a:fillRect/>
          </a:stretch>
        </p:blipFill>
        <p:spPr>
          <a:xfrm>
            <a:off x="3991426" y="2295242"/>
            <a:ext cx="3682209" cy="2876232"/>
          </a:xfrm>
          <a:prstGeom prst="rect">
            <a:avLst/>
          </a:prstGeom>
        </p:spPr>
      </p:pic>
      <p:pic>
        <p:nvPicPr>
          <p:cNvPr id="7" name="Picture 6">
            <a:extLst>
              <a:ext uri="{FF2B5EF4-FFF2-40B4-BE49-F238E27FC236}">
                <a16:creationId xmlns:a16="http://schemas.microsoft.com/office/drawing/2014/main" id="{15C56982-AAD7-4055-89CF-E2C9BDF67B4D}"/>
              </a:ext>
            </a:extLst>
          </p:cNvPr>
          <p:cNvPicPr>
            <a:picLocks noChangeAspect="1"/>
          </p:cNvPicPr>
          <p:nvPr/>
        </p:nvPicPr>
        <p:blipFill>
          <a:blip r:embed="rId6"/>
          <a:stretch>
            <a:fillRect/>
          </a:stretch>
        </p:blipFill>
        <p:spPr>
          <a:xfrm>
            <a:off x="7923243" y="2307440"/>
            <a:ext cx="4007157" cy="2295238"/>
          </a:xfrm>
          <a:prstGeom prst="rect">
            <a:avLst/>
          </a:prstGeom>
        </p:spPr>
      </p:pic>
      <p:sp>
        <p:nvSpPr>
          <p:cNvPr id="34" name="Oval 33">
            <a:extLst>
              <a:ext uri="{FF2B5EF4-FFF2-40B4-BE49-F238E27FC236}">
                <a16:creationId xmlns:a16="http://schemas.microsoft.com/office/drawing/2014/main" id="{FF7E2E18-B7CE-4D9A-98B5-7396DAE34295}"/>
              </a:ext>
            </a:extLst>
          </p:cNvPr>
          <p:cNvSpPr/>
          <p:nvPr/>
        </p:nvSpPr>
        <p:spPr>
          <a:xfrm>
            <a:off x="437323" y="1804814"/>
            <a:ext cx="640118" cy="57485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1"/>
                </a:solidFill>
                <a:latin typeface="Comic Sans MS" panose="030F0702030302020204" pitchFamily="66" charset="0"/>
              </a:rPr>
              <a:t>1</a:t>
            </a:r>
          </a:p>
        </p:txBody>
      </p:sp>
      <p:sp>
        <p:nvSpPr>
          <p:cNvPr id="35" name="Oval 34">
            <a:extLst>
              <a:ext uri="{FF2B5EF4-FFF2-40B4-BE49-F238E27FC236}">
                <a16:creationId xmlns:a16="http://schemas.microsoft.com/office/drawing/2014/main" id="{E88AE069-1EAC-4381-8C4C-7A26327A5F02}"/>
              </a:ext>
            </a:extLst>
          </p:cNvPr>
          <p:cNvSpPr/>
          <p:nvPr/>
        </p:nvSpPr>
        <p:spPr>
          <a:xfrm>
            <a:off x="4439894" y="1811987"/>
            <a:ext cx="640118" cy="574857"/>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
        <p:nvSpPr>
          <p:cNvPr id="36" name="Oval 35">
            <a:extLst>
              <a:ext uri="{FF2B5EF4-FFF2-40B4-BE49-F238E27FC236}">
                <a16:creationId xmlns:a16="http://schemas.microsoft.com/office/drawing/2014/main" id="{0C705540-9B1C-4786-8F6F-30E23781C47E}"/>
              </a:ext>
            </a:extLst>
          </p:cNvPr>
          <p:cNvSpPr/>
          <p:nvPr/>
        </p:nvSpPr>
        <p:spPr>
          <a:xfrm>
            <a:off x="8442465" y="1799894"/>
            <a:ext cx="640118" cy="574857"/>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6">
                    <a:lumMod val="75000"/>
                  </a:schemeClr>
                </a:solidFill>
                <a:latin typeface="Comic Sans MS" panose="030F0702030302020204" pitchFamily="66" charset="0"/>
              </a:rPr>
              <a:t>3</a:t>
            </a:r>
          </a:p>
        </p:txBody>
      </p:sp>
    </p:spTree>
    <p:extLst>
      <p:ext uri="{BB962C8B-B14F-4D97-AF65-F5344CB8AC3E}">
        <p14:creationId xmlns:p14="http://schemas.microsoft.com/office/powerpoint/2010/main" val="157348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05B879A-6C48-46B8-AF1B-15D970C4C2D9}"/>
              </a:ext>
            </a:extLst>
          </p:cNvPr>
          <p:cNvSpPr>
            <a:spLocks noGrp="1"/>
          </p:cNvSpPr>
          <p:nvPr>
            <p:ph type="title"/>
          </p:nvPr>
        </p:nvSpPr>
        <p:spPr>
          <a:xfrm>
            <a:off x="106018" y="79513"/>
            <a:ext cx="11211339" cy="808383"/>
          </a:xfrm>
        </p:spPr>
        <p:txBody>
          <a:bodyPr>
            <a:normAutofit/>
          </a:bodyPr>
          <a:lstStyle/>
          <a:p>
            <a:r>
              <a:rPr lang="en-AU" sz="4000" b="1" dirty="0">
                <a:solidFill>
                  <a:schemeClr val="tx1">
                    <a:lumMod val="85000"/>
                    <a:lumOff val="15000"/>
                  </a:schemeClr>
                </a:solidFill>
                <a:latin typeface="Comic Sans MS" panose="030F0702030302020204" pitchFamily="66" charset="0"/>
              </a:rPr>
              <a:t>	Pedigree practice – sex-linked recessive</a:t>
            </a:r>
          </a:p>
        </p:txBody>
      </p:sp>
      <p:sp>
        <p:nvSpPr>
          <p:cNvPr id="20" name="Freeform: Shape 17">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E3A1FC-0F01-4CC4-A055-18996D1B442B}"/>
              </a:ext>
            </a:extLst>
          </p:cNvPr>
          <p:cNvSpPr txBox="1"/>
          <p:nvPr/>
        </p:nvSpPr>
        <p:spPr>
          <a:xfrm>
            <a:off x="307535" y="887896"/>
            <a:ext cx="11447143" cy="1077218"/>
          </a:xfrm>
          <a:prstGeom prst="rect">
            <a:avLst/>
          </a:prstGeom>
          <a:noFill/>
        </p:spPr>
        <p:txBody>
          <a:bodyPr wrap="square" rtlCol="0">
            <a:spAutoFit/>
          </a:bodyPr>
          <a:lstStyle/>
          <a:p>
            <a:r>
              <a:rPr lang="en-AU" sz="3200" dirty="0">
                <a:latin typeface="Comic Sans MS" panose="030F0702030302020204" pitchFamily="66" charset="0"/>
              </a:rPr>
              <a:t>Using X</a:t>
            </a:r>
            <a:r>
              <a:rPr lang="en-AU" sz="3200" baseline="30000" dirty="0">
                <a:latin typeface="Comic Sans MS" panose="030F0702030302020204" pitchFamily="66" charset="0"/>
              </a:rPr>
              <a:t>A</a:t>
            </a:r>
            <a:r>
              <a:rPr lang="en-AU" sz="3200" dirty="0">
                <a:latin typeface="Comic Sans MS" panose="030F0702030302020204" pitchFamily="66" charset="0"/>
              </a:rPr>
              <a:t>, </a:t>
            </a:r>
            <a:r>
              <a:rPr lang="en-AU" sz="3200" dirty="0" err="1">
                <a:latin typeface="Comic Sans MS" panose="030F0702030302020204" pitchFamily="66" charset="0"/>
              </a:rPr>
              <a:t>X</a:t>
            </a:r>
            <a:r>
              <a:rPr lang="en-AU" sz="3200" baseline="30000" dirty="0" err="1">
                <a:latin typeface="Comic Sans MS" panose="030F0702030302020204" pitchFamily="66" charset="0"/>
              </a:rPr>
              <a:t>a</a:t>
            </a:r>
            <a:r>
              <a:rPr lang="en-AU" sz="3200" dirty="0">
                <a:latin typeface="Comic Sans MS" panose="030F0702030302020204" pitchFamily="66" charset="0"/>
              </a:rPr>
              <a:t> and Y, look at the below pedigrees and answer the questions.</a:t>
            </a:r>
          </a:p>
        </p:txBody>
      </p:sp>
      <p:sp>
        <p:nvSpPr>
          <p:cNvPr id="33" name="TextBox 32">
            <a:extLst>
              <a:ext uri="{FF2B5EF4-FFF2-40B4-BE49-F238E27FC236}">
                <a16:creationId xmlns:a16="http://schemas.microsoft.com/office/drawing/2014/main" id="{D8E64967-B0E8-474C-AE51-FCE7EA65379D}"/>
              </a:ext>
            </a:extLst>
          </p:cNvPr>
          <p:cNvSpPr txBox="1"/>
          <p:nvPr/>
        </p:nvSpPr>
        <p:spPr>
          <a:xfrm>
            <a:off x="307535" y="5181217"/>
            <a:ext cx="2903224" cy="1569660"/>
          </a:xfrm>
          <a:prstGeom prst="rect">
            <a:avLst/>
          </a:prstGeom>
          <a:noFill/>
        </p:spPr>
        <p:txBody>
          <a:bodyPr wrap="square" rtlCol="0">
            <a:spAutoFit/>
          </a:bodyPr>
          <a:lstStyle/>
          <a:p>
            <a:r>
              <a:rPr lang="en-AU" sz="3200" b="1" dirty="0">
                <a:solidFill>
                  <a:schemeClr val="accent1"/>
                </a:solidFill>
                <a:latin typeface="Comic Sans MS" panose="030F0702030302020204" pitchFamily="66" charset="0"/>
              </a:rPr>
              <a:t>A:</a:t>
            </a:r>
            <a:r>
              <a:rPr lang="en-AU" sz="3200" dirty="0">
                <a:solidFill>
                  <a:schemeClr val="accent1"/>
                </a:solidFill>
                <a:latin typeface="Comic Sans MS" panose="030F0702030302020204" pitchFamily="66" charset="0"/>
              </a:rPr>
              <a:t> X</a:t>
            </a:r>
            <a:r>
              <a:rPr lang="en-AU" sz="3200" baseline="30000" dirty="0">
                <a:solidFill>
                  <a:schemeClr val="accent1"/>
                </a:solidFill>
                <a:latin typeface="Comic Sans MS" panose="030F0702030302020204" pitchFamily="66" charset="0"/>
              </a:rPr>
              <a:t>A</a:t>
            </a:r>
            <a:r>
              <a:rPr lang="en-AU" sz="3200" dirty="0">
                <a:solidFill>
                  <a:schemeClr val="accent1"/>
                </a:solidFill>
                <a:latin typeface="Comic Sans MS" panose="030F0702030302020204" pitchFamily="66" charset="0"/>
              </a:rPr>
              <a:t>Y, I-1 is male and not affected.</a:t>
            </a:r>
          </a:p>
        </p:txBody>
      </p:sp>
      <p:sp>
        <p:nvSpPr>
          <p:cNvPr id="16" name="TextBox 15">
            <a:extLst>
              <a:ext uri="{FF2B5EF4-FFF2-40B4-BE49-F238E27FC236}">
                <a16:creationId xmlns:a16="http://schemas.microsoft.com/office/drawing/2014/main" id="{B320CC39-8211-4C68-948B-6B600980917D}"/>
              </a:ext>
            </a:extLst>
          </p:cNvPr>
          <p:cNvSpPr txBox="1"/>
          <p:nvPr/>
        </p:nvSpPr>
        <p:spPr>
          <a:xfrm>
            <a:off x="4190050" y="5120702"/>
            <a:ext cx="3023720" cy="1569660"/>
          </a:xfrm>
          <a:prstGeom prst="rect">
            <a:avLst/>
          </a:prstGeom>
          <a:noFill/>
        </p:spPr>
        <p:txBody>
          <a:bodyPr wrap="square" rtlCol="0">
            <a:spAutoFit/>
          </a:bodyPr>
          <a:lstStyle/>
          <a:p>
            <a:r>
              <a:rPr lang="en-AU" sz="3200" b="1" dirty="0">
                <a:solidFill>
                  <a:srgbClr val="C00000"/>
                </a:solidFill>
                <a:latin typeface="Comic Sans MS" panose="030F0702030302020204" pitchFamily="66" charset="0"/>
              </a:rPr>
              <a:t>A:</a:t>
            </a:r>
            <a:r>
              <a:rPr lang="en-AU" sz="3200" dirty="0">
                <a:solidFill>
                  <a:srgbClr val="C00000"/>
                </a:solidFill>
                <a:latin typeface="Comic Sans MS" panose="030F0702030302020204" pitchFamily="66" charset="0"/>
              </a:rPr>
              <a:t> </a:t>
            </a:r>
            <a:r>
              <a:rPr lang="en-AU" sz="3200" dirty="0" err="1">
                <a:solidFill>
                  <a:srgbClr val="C00000"/>
                </a:solidFill>
                <a:latin typeface="Comic Sans MS" panose="030F0702030302020204" pitchFamily="66" charset="0"/>
              </a:rPr>
              <a:t>X</a:t>
            </a:r>
            <a:r>
              <a:rPr lang="en-AU" sz="3200" baseline="30000" dirty="0" err="1">
                <a:solidFill>
                  <a:srgbClr val="C00000"/>
                </a:solidFill>
                <a:latin typeface="Comic Sans MS" panose="030F0702030302020204" pitchFamily="66" charset="0"/>
              </a:rPr>
              <a:t>a</a:t>
            </a:r>
            <a:r>
              <a:rPr lang="en-AU" sz="3200" dirty="0" err="1">
                <a:solidFill>
                  <a:srgbClr val="C00000"/>
                </a:solidFill>
                <a:latin typeface="Comic Sans MS" panose="030F0702030302020204" pitchFamily="66" charset="0"/>
              </a:rPr>
              <a:t>X</a:t>
            </a:r>
            <a:r>
              <a:rPr lang="en-AU" sz="3200" baseline="30000" dirty="0" err="1">
                <a:solidFill>
                  <a:srgbClr val="C00000"/>
                </a:solidFill>
                <a:latin typeface="Comic Sans MS" panose="030F0702030302020204" pitchFamily="66" charset="0"/>
              </a:rPr>
              <a:t>a</a:t>
            </a:r>
            <a:r>
              <a:rPr lang="en-AU" sz="3200" dirty="0">
                <a:solidFill>
                  <a:srgbClr val="C00000"/>
                </a:solidFill>
                <a:latin typeface="Comic Sans MS" panose="030F0702030302020204" pitchFamily="66" charset="0"/>
              </a:rPr>
              <a:t>, II-1 is female and affected</a:t>
            </a:r>
          </a:p>
        </p:txBody>
      </p:sp>
      <p:sp>
        <p:nvSpPr>
          <p:cNvPr id="17" name="TextBox 16">
            <a:extLst>
              <a:ext uri="{FF2B5EF4-FFF2-40B4-BE49-F238E27FC236}">
                <a16:creationId xmlns:a16="http://schemas.microsoft.com/office/drawing/2014/main" id="{E229BC18-D950-4A42-AB18-2251561E6447}"/>
              </a:ext>
            </a:extLst>
          </p:cNvPr>
          <p:cNvSpPr txBox="1"/>
          <p:nvPr/>
        </p:nvSpPr>
        <p:spPr>
          <a:xfrm>
            <a:off x="7673635" y="4905023"/>
            <a:ext cx="4325660" cy="1569660"/>
          </a:xfrm>
          <a:prstGeom prst="rect">
            <a:avLst/>
          </a:prstGeom>
          <a:noFill/>
        </p:spPr>
        <p:txBody>
          <a:bodyPr wrap="square" rtlCol="0">
            <a:spAutoFit/>
          </a:bodyPr>
          <a:lstStyle/>
          <a:p>
            <a:r>
              <a:rPr lang="en-AU" sz="3200" b="1" dirty="0">
                <a:solidFill>
                  <a:schemeClr val="accent6">
                    <a:lumMod val="75000"/>
                  </a:schemeClr>
                </a:solidFill>
                <a:latin typeface="Comic Sans MS" panose="030F0702030302020204" pitchFamily="66" charset="0"/>
              </a:rPr>
              <a:t>A: </a:t>
            </a:r>
            <a:r>
              <a:rPr lang="en-AU" sz="3200" dirty="0">
                <a:solidFill>
                  <a:schemeClr val="accent6">
                    <a:lumMod val="75000"/>
                  </a:schemeClr>
                </a:solidFill>
                <a:latin typeface="Comic Sans MS" panose="030F0702030302020204" pitchFamily="66" charset="0"/>
              </a:rPr>
              <a:t>The mother is </a:t>
            </a:r>
            <a:r>
              <a:rPr lang="en-AU" sz="3200" dirty="0" err="1">
                <a:solidFill>
                  <a:schemeClr val="accent6">
                    <a:lumMod val="75000"/>
                  </a:schemeClr>
                </a:solidFill>
                <a:latin typeface="Comic Sans MS" panose="030F0702030302020204" pitchFamily="66" charset="0"/>
              </a:rPr>
              <a:t>X</a:t>
            </a:r>
            <a:r>
              <a:rPr lang="en-AU" sz="3200" baseline="30000" dirty="0" err="1">
                <a:solidFill>
                  <a:schemeClr val="accent6">
                    <a:lumMod val="75000"/>
                  </a:schemeClr>
                </a:solidFill>
                <a:latin typeface="Comic Sans MS" panose="030F0702030302020204" pitchFamily="66" charset="0"/>
              </a:rPr>
              <a:t>a</a:t>
            </a:r>
            <a:r>
              <a:rPr lang="en-AU" sz="3200" dirty="0" err="1">
                <a:solidFill>
                  <a:schemeClr val="accent6">
                    <a:lumMod val="75000"/>
                  </a:schemeClr>
                </a:solidFill>
                <a:latin typeface="Comic Sans MS" panose="030F0702030302020204" pitchFamily="66" charset="0"/>
              </a:rPr>
              <a:t>X</a:t>
            </a:r>
            <a:r>
              <a:rPr lang="en-AU" sz="3200" baseline="30000" dirty="0" err="1">
                <a:solidFill>
                  <a:schemeClr val="accent6">
                    <a:lumMod val="75000"/>
                  </a:schemeClr>
                </a:solidFill>
                <a:latin typeface="Comic Sans MS" panose="030F0702030302020204" pitchFamily="66" charset="0"/>
              </a:rPr>
              <a:t>a</a:t>
            </a:r>
            <a:r>
              <a:rPr lang="en-AU" sz="3200" dirty="0">
                <a:solidFill>
                  <a:schemeClr val="accent6">
                    <a:lumMod val="75000"/>
                  </a:schemeClr>
                </a:solidFill>
                <a:latin typeface="Comic Sans MS" panose="030F0702030302020204" pitchFamily="66" charset="0"/>
              </a:rPr>
              <a:t>, therefore all sons will be affected.</a:t>
            </a:r>
          </a:p>
        </p:txBody>
      </p:sp>
      <p:pic>
        <p:nvPicPr>
          <p:cNvPr id="3" name="Picture 2">
            <a:extLst>
              <a:ext uri="{FF2B5EF4-FFF2-40B4-BE49-F238E27FC236}">
                <a16:creationId xmlns:a16="http://schemas.microsoft.com/office/drawing/2014/main" id="{EE7D5E52-DCD1-4412-B257-E37375F88E97}"/>
              </a:ext>
            </a:extLst>
          </p:cNvPr>
          <p:cNvPicPr>
            <a:picLocks noChangeAspect="1"/>
          </p:cNvPicPr>
          <p:nvPr/>
        </p:nvPicPr>
        <p:blipFill>
          <a:blip r:embed="rId4"/>
          <a:stretch>
            <a:fillRect/>
          </a:stretch>
        </p:blipFill>
        <p:spPr>
          <a:xfrm>
            <a:off x="102650" y="2311596"/>
            <a:ext cx="3682209" cy="2855272"/>
          </a:xfrm>
          <a:prstGeom prst="rect">
            <a:avLst/>
          </a:prstGeom>
        </p:spPr>
      </p:pic>
      <p:pic>
        <p:nvPicPr>
          <p:cNvPr id="5" name="Picture 4">
            <a:extLst>
              <a:ext uri="{FF2B5EF4-FFF2-40B4-BE49-F238E27FC236}">
                <a16:creationId xmlns:a16="http://schemas.microsoft.com/office/drawing/2014/main" id="{162712C7-C1BF-4FAC-A478-5AB24930C341}"/>
              </a:ext>
            </a:extLst>
          </p:cNvPr>
          <p:cNvPicPr>
            <a:picLocks noChangeAspect="1"/>
          </p:cNvPicPr>
          <p:nvPr/>
        </p:nvPicPr>
        <p:blipFill>
          <a:blip r:embed="rId5"/>
          <a:stretch>
            <a:fillRect/>
          </a:stretch>
        </p:blipFill>
        <p:spPr>
          <a:xfrm>
            <a:off x="3991426" y="2295242"/>
            <a:ext cx="3682209" cy="2876232"/>
          </a:xfrm>
          <a:prstGeom prst="rect">
            <a:avLst/>
          </a:prstGeom>
        </p:spPr>
      </p:pic>
      <p:pic>
        <p:nvPicPr>
          <p:cNvPr id="7" name="Picture 6">
            <a:extLst>
              <a:ext uri="{FF2B5EF4-FFF2-40B4-BE49-F238E27FC236}">
                <a16:creationId xmlns:a16="http://schemas.microsoft.com/office/drawing/2014/main" id="{15C56982-AAD7-4055-89CF-E2C9BDF67B4D}"/>
              </a:ext>
            </a:extLst>
          </p:cNvPr>
          <p:cNvPicPr>
            <a:picLocks noChangeAspect="1"/>
          </p:cNvPicPr>
          <p:nvPr/>
        </p:nvPicPr>
        <p:blipFill>
          <a:blip r:embed="rId6"/>
          <a:stretch>
            <a:fillRect/>
          </a:stretch>
        </p:blipFill>
        <p:spPr>
          <a:xfrm>
            <a:off x="7923243" y="2307440"/>
            <a:ext cx="4007157" cy="2295238"/>
          </a:xfrm>
          <a:prstGeom prst="rect">
            <a:avLst/>
          </a:prstGeom>
        </p:spPr>
      </p:pic>
      <p:sp>
        <p:nvSpPr>
          <p:cNvPr id="34" name="Oval 33">
            <a:extLst>
              <a:ext uri="{FF2B5EF4-FFF2-40B4-BE49-F238E27FC236}">
                <a16:creationId xmlns:a16="http://schemas.microsoft.com/office/drawing/2014/main" id="{FF7E2E18-B7CE-4D9A-98B5-7396DAE34295}"/>
              </a:ext>
            </a:extLst>
          </p:cNvPr>
          <p:cNvSpPr/>
          <p:nvPr/>
        </p:nvSpPr>
        <p:spPr>
          <a:xfrm>
            <a:off x="437323" y="1804814"/>
            <a:ext cx="640118" cy="57485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1"/>
                </a:solidFill>
                <a:latin typeface="Comic Sans MS" panose="030F0702030302020204" pitchFamily="66" charset="0"/>
              </a:rPr>
              <a:t>1</a:t>
            </a:r>
          </a:p>
        </p:txBody>
      </p:sp>
      <p:sp>
        <p:nvSpPr>
          <p:cNvPr id="35" name="Oval 34">
            <a:extLst>
              <a:ext uri="{FF2B5EF4-FFF2-40B4-BE49-F238E27FC236}">
                <a16:creationId xmlns:a16="http://schemas.microsoft.com/office/drawing/2014/main" id="{E88AE069-1EAC-4381-8C4C-7A26327A5F02}"/>
              </a:ext>
            </a:extLst>
          </p:cNvPr>
          <p:cNvSpPr/>
          <p:nvPr/>
        </p:nvSpPr>
        <p:spPr>
          <a:xfrm>
            <a:off x="4439894" y="1811987"/>
            <a:ext cx="640118" cy="574857"/>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C00000"/>
                </a:solidFill>
                <a:latin typeface="Comic Sans MS" panose="030F0702030302020204" pitchFamily="66" charset="0"/>
              </a:rPr>
              <a:t>2</a:t>
            </a:r>
          </a:p>
        </p:txBody>
      </p:sp>
      <p:sp>
        <p:nvSpPr>
          <p:cNvPr id="36" name="Oval 35">
            <a:extLst>
              <a:ext uri="{FF2B5EF4-FFF2-40B4-BE49-F238E27FC236}">
                <a16:creationId xmlns:a16="http://schemas.microsoft.com/office/drawing/2014/main" id="{0C705540-9B1C-4786-8F6F-30E23781C47E}"/>
              </a:ext>
            </a:extLst>
          </p:cNvPr>
          <p:cNvSpPr/>
          <p:nvPr/>
        </p:nvSpPr>
        <p:spPr>
          <a:xfrm>
            <a:off x="8442465" y="1799894"/>
            <a:ext cx="640118" cy="574857"/>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accent6">
                    <a:lumMod val="75000"/>
                  </a:schemeClr>
                </a:solidFill>
                <a:latin typeface="Comic Sans MS" panose="030F0702030302020204" pitchFamily="66" charset="0"/>
              </a:rPr>
              <a:t>3</a:t>
            </a:r>
          </a:p>
        </p:txBody>
      </p:sp>
    </p:spTree>
    <p:extLst>
      <p:ext uri="{BB962C8B-B14F-4D97-AF65-F5344CB8AC3E}">
        <p14:creationId xmlns:p14="http://schemas.microsoft.com/office/powerpoint/2010/main" val="197375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DOMINANT OR RECESSIVE</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5684492"/>
          </a:xfrm>
        </p:spPr>
        <p:txBody>
          <a:bodyPr>
            <a:normAutofit lnSpcReduction="10000"/>
          </a:bodyPr>
          <a:lstStyle/>
          <a:p>
            <a:pPr marL="0" indent="0">
              <a:buNone/>
            </a:pPr>
            <a:r>
              <a:rPr lang="en-AU" dirty="0"/>
              <a:t>A </a:t>
            </a:r>
            <a:r>
              <a:rPr lang="en-AU" b="1" dirty="0"/>
              <a:t>Genotype</a:t>
            </a:r>
            <a:r>
              <a:rPr lang="en-AU" dirty="0"/>
              <a:t> is the </a:t>
            </a:r>
            <a:r>
              <a:rPr lang="en-AU" u="sng" dirty="0"/>
              <a:t>genetic</a:t>
            </a:r>
            <a:r>
              <a:rPr lang="en-AU" dirty="0"/>
              <a:t> makeup representation of an individual.</a:t>
            </a:r>
          </a:p>
          <a:p>
            <a:pPr marL="0" indent="0">
              <a:buNone/>
            </a:pPr>
            <a:r>
              <a:rPr lang="en-AU" dirty="0"/>
              <a:t>A </a:t>
            </a:r>
            <a:r>
              <a:rPr lang="en-AU" b="1" dirty="0"/>
              <a:t>Phenotype</a:t>
            </a:r>
            <a:r>
              <a:rPr lang="en-AU" dirty="0"/>
              <a:t> is the actual </a:t>
            </a:r>
            <a:r>
              <a:rPr lang="en-AU" u="sng" dirty="0"/>
              <a:t>physical</a:t>
            </a:r>
            <a:r>
              <a:rPr lang="en-AU" dirty="0"/>
              <a:t> representation of an individual.</a:t>
            </a:r>
          </a:p>
          <a:p>
            <a:pPr marL="0" indent="0">
              <a:buNone/>
            </a:pPr>
            <a:endParaRPr lang="en-AU" dirty="0"/>
          </a:p>
          <a:p>
            <a:pPr marL="0" indent="0">
              <a:buNone/>
            </a:pPr>
            <a:r>
              <a:rPr lang="en-AU" dirty="0"/>
              <a:t>The Phenotype of a particular characteristic depends on which allele is </a:t>
            </a:r>
            <a:r>
              <a:rPr lang="en-AU" b="1" dirty="0"/>
              <a:t>dominant</a:t>
            </a:r>
            <a:r>
              <a:rPr lang="en-AU" dirty="0"/>
              <a:t> and which allele is </a:t>
            </a:r>
            <a:r>
              <a:rPr lang="en-AU" b="1" dirty="0"/>
              <a:t>recessive.</a:t>
            </a:r>
            <a:endParaRPr lang="en-AU" dirty="0"/>
          </a:p>
          <a:p>
            <a:pPr marL="0" indent="0">
              <a:buNone/>
            </a:pPr>
            <a:endParaRPr lang="en-AU" dirty="0"/>
          </a:p>
          <a:p>
            <a:r>
              <a:rPr lang="en-AU" b="1" dirty="0"/>
              <a:t>Dominant</a:t>
            </a:r>
            <a:r>
              <a:rPr lang="en-AU" dirty="0"/>
              <a:t> alleles are always expressed in a cells phenotype. Only </a:t>
            </a:r>
            <a:r>
              <a:rPr lang="en-AU" u="sng" dirty="0"/>
              <a:t>one</a:t>
            </a:r>
            <a:r>
              <a:rPr lang="en-AU" dirty="0"/>
              <a:t> copy of the dominant allele need to be inherited for it to be expressed. </a:t>
            </a:r>
            <a:r>
              <a:rPr lang="en-AU" dirty="0" err="1"/>
              <a:t>Domant</a:t>
            </a:r>
            <a:r>
              <a:rPr lang="en-AU" dirty="0"/>
              <a:t> alleles (e.g. brown eyes) are represented by an </a:t>
            </a:r>
            <a:r>
              <a:rPr lang="en-AU" u="sng" dirty="0"/>
              <a:t>upper case letter </a:t>
            </a:r>
            <a:r>
              <a:rPr lang="en-AU" dirty="0"/>
              <a:t>(</a:t>
            </a:r>
            <a:r>
              <a:rPr lang="en-AU" b="1" dirty="0"/>
              <a:t>B</a:t>
            </a:r>
            <a:r>
              <a:rPr lang="en-AU" dirty="0"/>
              <a:t>)</a:t>
            </a:r>
            <a:endParaRPr lang="en-AU" b="1" dirty="0"/>
          </a:p>
          <a:p>
            <a:r>
              <a:rPr lang="en-AU" b="1" dirty="0"/>
              <a:t>Recessive</a:t>
            </a:r>
            <a:r>
              <a:rPr lang="en-AU" dirty="0"/>
              <a:t> alleles are only expressed in a cell’s phenotype if </a:t>
            </a:r>
            <a:r>
              <a:rPr lang="en-AU" u="sng" dirty="0"/>
              <a:t>two</a:t>
            </a:r>
            <a:r>
              <a:rPr lang="en-AU" dirty="0"/>
              <a:t> copies of it are present.  If only one copy is present, its effect is “masked” by the dominant allele. Recessive alleles (e.g. blue eyes) are represented by a </a:t>
            </a:r>
            <a:r>
              <a:rPr lang="en-AU" u="sng" dirty="0"/>
              <a:t>lower case letter </a:t>
            </a:r>
            <a:r>
              <a:rPr lang="en-AU" b="1" dirty="0"/>
              <a:t>(b)</a:t>
            </a:r>
          </a:p>
        </p:txBody>
      </p:sp>
    </p:spTree>
    <p:extLst>
      <p:ext uri="{BB962C8B-B14F-4D97-AF65-F5344CB8AC3E}">
        <p14:creationId xmlns:p14="http://schemas.microsoft.com/office/powerpoint/2010/main" val="320521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What eye colour?</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5684492"/>
          </a:xfrm>
        </p:spPr>
        <p:txBody>
          <a:bodyPr>
            <a:normAutofit/>
          </a:bodyPr>
          <a:lstStyle/>
          <a:p>
            <a:pPr marL="0" indent="0">
              <a:buNone/>
            </a:pPr>
            <a:r>
              <a:rPr lang="en-AU" dirty="0"/>
              <a:t>The allele for </a:t>
            </a:r>
            <a:r>
              <a:rPr lang="en-AU" b="1" dirty="0"/>
              <a:t>brown</a:t>
            </a:r>
            <a:r>
              <a:rPr lang="en-AU" dirty="0"/>
              <a:t> eyes is dominant over the allele for </a:t>
            </a:r>
            <a:r>
              <a:rPr lang="en-AU" b="1" dirty="0"/>
              <a:t>blue</a:t>
            </a:r>
            <a:r>
              <a:rPr lang="en-AU" dirty="0"/>
              <a:t> eyes. </a:t>
            </a:r>
          </a:p>
          <a:p>
            <a:pPr marL="0" indent="0">
              <a:buNone/>
            </a:pPr>
            <a:endParaRPr lang="en-AU" b="1" dirty="0"/>
          </a:p>
          <a:p>
            <a:pPr marL="0" indent="0">
              <a:buNone/>
            </a:pPr>
            <a:r>
              <a:rPr lang="en-AU" dirty="0"/>
              <a:t>So, what colour will the eyes be for an individual who is heterozygous for eye colour?</a:t>
            </a:r>
          </a:p>
          <a:p>
            <a:pPr marL="0" indent="0">
              <a:buNone/>
            </a:pPr>
            <a:endParaRPr lang="en-AU" dirty="0"/>
          </a:p>
          <a:p>
            <a:pPr marL="0" indent="0">
              <a:buNone/>
            </a:pPr>
            <a:endParaRPr lang="en-AU" dirty="0"/>
          </a:p>
        </p:txBody>
      </p:sp>
      <p:grpSp>
        <p:nvGrpSpPr>
          <p:cNvPr id="12" name="Group 11">
            <a:extLst>
              <a:ext uri="{FF2B5EF4-FFF2-40B4-BE49-F238E27FC236}">
                <a16:creationId xmlns:a16="http://schemas.microsoft.com/office/drawing/2014/main" id="{22BCF502-4461-4E54-B4A8-C508E313230A}"/>
              </a:ext>
            </a:extLst>
          </p:cNvPr>
          <p:cNvGrpSpPr/>
          <p:nvPr/>
        </p:nvGrpSpPr>
        <p:grpSpPr>
          <a:xfrm>
            <a:off x="687388" y="2747962"/>
            <a:ext cx="4494211" cy="3709373"/>
            <a:chOff x="687388" y="2747962"/>
            <a:chExt cx="4494211" cy="3709373"/>
          </a:xfrm>
        </p:grpSpPr>
        <p:pic>
          <p:nvPicPr>
            <p:cNvPr id="4" name="Picture 31">
              <a:extLst>
                <a:ext uri="{FF2B5EF4-FFF2-40B4-BE49-F238E27FC236}">
                  <a16:creationId xmlns:a16="http://schemas.microsoft.com/office/drawing/2014/main" id="{532C9DEF-6F15-4101-9951-F7F2CE415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4" y="2747962"/>
              <a:ext cx="703165" cy="37075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2">
              <a:extLst>
                <a:ext uri="{FF2B5EF4-FFF2-40B4-BE49-F238E27FC236}">
                  <a16:creationId xmlns:a16="http://schemas.microsoft.com/office/drawing/2014/main" id="{2AF60065-A718-46CA-AA85-E78911BD2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824" y="2747963"/>
              <a:ext cx="703165" cy="37093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8">
              <a:extLst>
                <a:ext uri="{FF2B5EF4-FFF2-40B4-BE49-F238E27FC236}">
                  <a16:creationId xmlns:a16="http://schemas.microsoft.com/office/drawing/2014/main" id="{7B6B09F0-4114-4812-875C-9AA7D8B9C37F}"/>
                </a:ext>
              </a:extLst>
            </p:cNvPr>
            <p:cNvGrpSpPr>
              <a:grpSpLocks/>
            </p:cNvGrpSpPr>
            <p:nvPr/>
          </p:nvGrpSpPr>
          <p:grpSpPr bwMode="auto">
            <a:xfrm>
              <a:off x="687388" y="3228973"/>
              <a:ext cx="1955012" cy="2197715"/>
              <a:chOff x="161" y="2082"/>
              <a:chExt cx="1101" cy="1380"/>
            </a:xfrm>
          </p:grpSpPr>
          <p:sp>
            <p:nvSpPr>
              <p:cNvPr id="7" name="Text Box 33">
                <a:extLst>
                  <a:ext uri="{FF2B5EF4-FFF2-40B4-BE49-F238E27FC236}">
                    <a16:creationId xmlns:a16="http://schemas.microsoft.com/office/drawing/2014/main" id="{C00ADA6E-9E0E-4F59-B483-A0042173C2DF}"/>
                  </a:ext>
                </a:extLst>
              </p:cNvPr>
              <p:cNvSpPr txBox="1">
                <a:spLocks noChangeArrowheads="1"/>
              </p:cNvSpPr>
              <p:nvPr/>
            </p:nvSpPr>
            <p:spPr bwMode="auto">
              <a:xfrm>
                <a:off x="161" y="2592"/>
                <a:ext cx="980" cy="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800" b="1" dirty="0">
                    <a:solidFill>
                      <a:srgbClr val="663300"/>
                    </a:solidFill>
                  </a:rPr>
                  <a:t>allele for</a:t>
                </a:r>
                <a:br>
                  <a:rPr lang="en-GB" altLang="en-US" sz="2800" b="1" dirty="0">
                    <a:solidFill>
                      <a:srgbClr val="663300"/>
                    </a:solidFill>
                  </a:rPr>
                </a:br>
                <a:r>
                  <a:rPr lang="en-GB" altLang="en-US" sz="2800" b="1" dirty="0">
                    <a:solidFill>
                      <a:srgbClr val="663300"/>
                    </a:solidFill>
                  </a:rPr>
                  <a:t>brown eyes</a:t>
                </a:r>
              </a:p>
            </p:txBody>
          </p:sp>
          <p:sp>
            <p:nvSpPr>
              <p:cNvPr id="8" name="Line 35">
                <a:extLst>
                  <a:ext uri="{FF2B5EF4-FFF2-40B4-BE49-F238E27FC236}">
                    <a16:creationId xmlns:a16="http://schemas.microsoft.com/office/drawing/2014/main" id="{49488798-A9B0-4BED-A5F0-E15BB3D675FF}"/>
                  </a:ext>
                </a:extLst>
              </p:cNvPr>
              <p:cNvSpPr>
                <a:spLocks noChangeShapeType="1"/>
              </p:cNvSpPr>
              <p:nvPr/>
            </p:nvSpPr>
            <p:spPr bwMode="auto">
              <a:xfrm flipV="1">
                <a:off x="915" y="2082"/>
                <a:ext cx="347" cy="501"/>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nvGrpSpPr>
            <p:cNvPr id="9" name="Group 39">
              <a:extLst>
                <a:ext uri="{FF2B5EF4-FFF2-40B4-BE49-F238E27FC236}">
                  <a16:creationId xmlns:a16="http://schemas.microsoft.com/office/drawing/2014/main" id="{26F9AAFE-8694-42DF-B58E-C58F457047A6}"/>
                </a:ext>
              </a:extLst>
            </p:cNvPr>
            <p:cNvGrpSpPr>
              <a:grpSpLocks/>
            </p:cNvGrpSpPr>
            <p:nvPr/>
          </p:nvGrpSpPr>
          <p:grpSpPr bwMode="auto">
            <a:xfrm>
              <a:off x="3294062" y="3228974"/>
              <a:ext cx="1887537" cy="1766135"/>
              <a:chOff x="1803" y="2082"/>
              <a:chExt cx="1063" cy="1109"/>
            </a:xfrm>
          </p:grpSpPr>
          <p:sp>
            <p:nvSpPr>
              <p:cNvPr id="10" name="Text Box 34">
                <a:extLst>
                  <a:ext uri="{FF2B5EF4-FFF2-40B4-BE49-F238E27FC236}">
                    <a16:creationId xmlns:a16="http://schemas.microsoft.com/office/drawing/2014/main" id="{FF8D1076-2173-4B6D-BE91-4904A15D1F3E}"/>
                  </a:ext>
                </a:extLst>
              </p:cNvPr>
              <p:cNvSpPr txBox="1">
                <a:spLocks noChangeArrowheads="1"/>
              </p:cNvSpPr>
              <p:nvPr/>
            </p:nvSpPr>
            <p:spPr bwMode="auto">
              <a:xfrm>
                <a:off x="1910" y="2592"/>
                <a:ext cx="956" cy="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GB" altLang="en-US" sz="2800" b="1" dirty="0">
                    <a:solidFill>
                      <a:srgbClr val="0066FF"/>
                    </a:solidFill>
                  </a:rPr>
                  <a:t>allele for</a:t>
                </a:r>
                <a:br>
                  <a:rPr lang="en-GB" altLang="en-US" sz="2800" b="1" dirty="0">
                    <a:solidFill>
                      <a:srgbClr val="0066FF"/>
                    </a:solidFill>
                  </a:rPr>
                </a:br>
                <a:r>
                  <a:rPr lang="en-GB" altLang="en-US" sz="2800" b="1" dirty="0">
                    <a:solidFill>
                      <a:srgbClr val="0066FF"/>
                    </a:solidFill>
                  </a:rPr>
                  <a:t>blue eyes</a:t>
                </a:r>
              </a:p>
            </p:txBody>
          </p:sp>
          <p:sp>
            <p:nvSpPr>
              <p:cNvPr id="11" name="Line 36">
                <a:extLst>
                  <a:ext uri="{FF2B5EF4-FFF2-40B4-BE49-F238E27FC236}">
                    <a16:creationId xmlns:a16="http://schemas.microsoft.com/office/drawing/2014/main" id="{59209C7F-D92F-47C9-ACB5-143BAB09C6EB}"/>
                  </a:ext>
                </a:extLst>
              </p:cNvPr>
              <p:cNvSpPr>
                <a:spLocks noChangeShapeType="1"/>
              </p:cNvSpPr>
              <p:nvPr/>
            </p:nvSpPr>
            <p:spPr bwMode="auto">
              <a:xfrm flipH="1" flipV="1">
                <a:off x="1803" y="2082"/>
                <a:ext cx="347" cy="501"/>
              </a:xfrm>
              <a:prstGeom prst="line">
                <a:avLst/>
              </a:prstGeom>
              <a:noFill/>
              <a:ln w="38100">
                <a:solidFill>
                  <a:schemeClr val="tx1"/>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AU"/>
              </a:p>
            </p:txBody>
          </p:sp>
        </p:grpSp>
      </p:grpSp>
      <p:grpSp>
        <p:nvGrpSpPr>
          <p:cNvPr id="15" name="Group 14">
            <a:extLst>
              <a:ext uri="{FF2B5EF4-FFF2-40B4-BE49-F238E27FC236}">
                <a16:creationId xmlns:a16="http://schemas.microsoft.com/office/drawing/2014/main" id="{441C9F82-5AFC-43BF-BD38-C35369665D05}"/>
              </a:ext>
            </a:extLst>
          </p:cNvPr>
          <p:cNvGrpSpPr/>
          <p:nvPr/>
        </p:nvGrpSpPr>
        <p:grpSpPr>
          <a:xfrm>
            <a:off x="6096000" y="3221872"/>
            <a:ext cx="6005513" cy="3355214"/>
            <a:chOff x="6096000" y="3221872"/>
            <a:chExt cx="6005513" cy="3355214"/>
          </a:xfrm>
        </p:grpSpPr>
        <p:sp>
          <p:nvSpPr>
            <p:cNvPr id="13" name="Text Box 11">
              <a:extLst>
                <a:ext uri="{FF2B5EF4-FFF2-40B4-BE49-F238E27FC236}">
                  <a16:creationId xmlns:a16="http://schemas.microsoft.com/office/drawing/2014/main" id="{CA7A3E86-E770-46C1-A985-19CF2DAE12DF}"/>
                </a:ext>
              </a:extLst>
            </p:cNvPr>
            <p:cNvSpPr txBox="1">
              <a:spLocks noChangeArrowheads="1"/>
            </p:cNvSpPr>
            <p:nvPr/>
          </p:nvSpPr>
          <p:spPr bwMode="auto">
            <a:xfrm>
              <a:off x="6096000" y="5192091"/>
              <a:ext cx="60055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800" dirty="0"/>
                <a:t>The individual will have </a:t>
              </a:r>
              <a:r>
                <a:rPr lang="en-GB" altLang="en-US" sz="2800" b="1" dirty="0">
                  <a:solidFill>
                    <a:srgbClr val="663300"/>
                  </a:solidFill>
                </a:rPr>
                <a:t>brown</a:t>
              </a:r>
              <a:r>
                <a:rPr lang="en-GB" altLang="en-US" sz="2800" b="1" dirty="0"/>
                <a:t> </a:t>
              </a:r>
              <a:r>
                <a:rPr lang="en-GB" altLang="en-US" sz="2800" dirty="0"/>
                <a:t>eyes, because the allele for brown eyes masks the allele for </a:t>
              </a:r>
              <a:r>
                <a:rPr lang="en-GB" altLang="en-US" sz="2800" b="1" dirty="0">
                  <a:solidFill>
                    <a:srgbClr val="0066FF"/>
                  </a:solidFill>
                </a:rPr>
                <a:t>blue</a:t>
              </a:r>
              <a:r>
                <a:rPr lang="en-GB" altLang="en-US" sz="2800" b="1" dirty="0"/>
                <a:t> </a:t>
              </a:r>
              <a:r>
                <a:rPr lang="en-GB" altLang="en-US" sz="2800" dirty="0"/>
                <a:t>eyes.</a:t>
              </a:r>
            </a:p>
          </p:txBody>
        </p:sp>
        <p:pic>
          <p:nvPicPr>
            <p:cNvPr id="14" name="Picture 21">
              <a:extLst>
                <a:ext uri="{FF2B5EF4-FFF2-40B4-BE49-F238E27FC236}">
                  <a16:creationId xmlns:a16="http://schemas.microsoft.com/office/drawing/2014/main" id="{FFC7A9F3-C40E-4002-9102-FE5BAF754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113" y="3221872"/>
              <a:ext cx="2844800" cy="1773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029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Inheritance terms</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5684492"/>
          </a:xfrm>
        </p:spPr>
        <p:txBody>
          <a:bodyPr>
            <a:normAutofit/>
          </a:bodyPr>
          <a:lstStyle/>
          <a:p>
            <a:pPr marL="0" indent="0">
              <a:buNone/>
            </a:pPr>
            <a:r>
              <a:rPr lang="en-AU" dirty="0"/>
              <a:t> </a:t>
            </a:r>
          </a:p>
          <a:p>
            <a:pPr marL="0" indent="0">
              <a:buNone/>
            </a:pPr>
            <a:endParaRPr lang="en-AU" dirty="0"/>
          </a:p>
        </p:txBody>
      </p:sp>
      <p:pic>
        <p:nvPicPr>
          <p:cNvPr id="17" name="Picture 16">
            <a:extLst>
              <a:ext uri="{FF2B5EF4-FFF2-40B4-BE49-F238E27FC236}">
                <a16:creationId xmlns:a16="http://schemas.microsoft.com/office/drawing/2014/main" id="{4A8BCEAE-3BC5-4E31-9326-31D3F98A8BE4}"/>
              </a:ext>
            </a:extLst>
          </p:cNvPr>
          <p:cNvPicPr>
            <a:picLocks noChangeAspect="1"/>
          </p:cNvPicPr>
          <p:nvPr/>
        </p:nvPicPr>
        <p:blipFill rotWithShape="1">
          <a:blip r:embed="rId3"/>
          <a:srcRect r="11278"/>
          <a:stretch/>
        </p:blipFill>
        <p:spPr>
          <a:xfrm>
            <a:off x="1218027" y="1060174"/>
            <a:ext cx="10330115" cy="5680117"/>
          </a:xfrm>
          <a:prstGeom prst="rect">
            <a:avLst/>
          </a:prstGeom>
        </p:spPr>
      </p:pic>
    </p:spTree>
    <p:extLst>
      <p:ext uri="{BB962C8B-B14F-4D97-AF65-F5344CB8AC3E}">
        <p14:creationId xmlns:p14="http://schemas.microsoft.com/office/powerpoint/2010/main" val="33123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D2E3-F744-4722-8A70-7E3C554E3C76}"/>
              </a:ext>
            </a:extLst>
          </p:cNvPr>
          <p:cNvSpPr>
            <a:spLocks noGrp="1"/>
          </p:cNvSpPr>
          <p:nvPr>
            <p:ph type="title"/>
          </p:nvPr>
        </p:nvSpPr>
        <p:spPr>
          <a:xfrm>
            <a:off x="388685" y="-113622"/>
            <a:ext cx="10515600" cy="1325563"/>
          </a:xfrm>
        </p:spPr>
        <p:txBody>
          <a:bodyPr/>
          <a:lstStyle/>
          <a:p>
            <a:r>
              <a:rPr lang="en-AU" dirty="0"/>
              <a:t>Homozygous cross</a:t>
            </a:r>
          </a:p>
        </p:txBody>
      </p:sp>
      <p:sp>
        <p:nvSpPr>
          <p:cNvPr id="3" name="Content Placeholder 2">
            <a:extLst>
              <a:ext uri="{FF2B5EF4-FFF2-40B4-BE49-F238E27FC236}">
                <a16:creationId xmlns:a16="http://schemas.microsoft.com/office/drawing/2014/main" id="{464C4B6C-345B-4BBA-ACDB-7CF6C115EA02}"/>
              </a:ext>
            </a:extLst>
          </p:cNvPr>
          <p:cNvSpPr>
            <a:spLocks noGrp="1"/>
          </p:cNvSpPr>
          <p:nvPr>
            <p:ph idx="1"/>
          </p:nvPr>
        </p:nvSpPr>
        <p:spPr>
          <a:xfrm>
            <a:off x="255104" y="1060174"/>
            <a:ext cx="11936895" cy="3156226"/>
          </a:xfrm>
        </p:spPr>
        <p:txBody>
          <a:bodyPr>
            <a:normAutofit/>
          </a:bodyPr>
          <a:lstStyle/>
          <a:p>
            <a:pPr marL="0" indent="0">
              <a:buNone/>
            </a:pPr>
            <a:r>
              <a:rPr lang="en-AU" dirty="0"/>
              <a:t>The eye colour in the offspring of homozygous parents.</a:t>
            </a:r>
          </a:p>
          <a:p>
            <a:pPr marL="0" indent="0">
              <a:buNone/>
            </a:pPr>
            <a:endParaRPr lang="en-AU" dirty="0"/>
          </a:p>
          <a:p>
            <a:pPr marL="0" indent="0">
              <a:buNone/>
            </a:pPr>
            <a:r>
              <a:rPr lang="en-AU" b="1" dirty="0"/>
              <a:t>Remember:</a:t>
            </a:r>
            <a:r>
              <a:rPr lang="en-AU" dirty="0"/>
              <a:t> the allele for Brown (B) is dominant over the allele for Blue (b) eyes.</a:t>
            </a:r>
          </a:p>
          <a:p>
            <a:pPr marL="0" indent="0">
              <a:buNone/>
            </a:pPr>
            <a:endParaRPr lang="en-AU" b="1" dirty="0"/>
          </a:p>
          <a:p>
            <a:pPr marL="0" indent="0">
              <a:buNone/>
            </a:pPr>
            <a:r>
              <a:rPr lang="en-AU" dirty="0"/>
              <a:t>If a </a:t>
            </a:r>
            <a:r>
              <a:rPr lang="en-AU" u="sng" dirty="0"/>
              <a:t>homozygous brown-eyed</a:t>
            </a:r>
            <a:r>
              <a:rPr lang="en-AU" dirty="0"/>
              <a:t> person and a </a:t>
            </a:r>
            <a:r>
              <a:rPr lang="en-AU" u="sng" dirty="0"/>
              <a:t>homozygous blue-eyed</a:t>
            </a:r>
            <a:r>
              <a:rPr lang="en-AU" dirty="0"/>
              <a:t> person reproduce, what are the possible eye colour of their offspring?</a:t>
            </a:r>
          </a:p>
          <a:p>
            <a:pPr marL="0" indent="0">
              <a:buNone/>
            </a:pPr>
            <a:endParaRPr lang="en-AU" dirty="0"/>
          </a:p>
          <a:p>
            <a:pPr marL="0" indent="0">
              <a:buNone/>
            </a:pPr>
            <a:endParaRPr lang="en-AU" dirty="0"/>
          </a:p>
        </p:txBody>
      </p:sp>
      <p:sp>
        <p:nvSpPr>
          <p:cNvPr id="16" name="Content Placeholder 2">
            <a:extLst>
              <a:ext uri="{FF2B5EF4-FFF2-40B4-BE49-F238E27FC236}">
                <a16:creationId xmlns:a16="http://schemas.microsoft.com/office/drawing/2014/main" id="{86DFD145-DD91-4FC4-BE53-235F4B07578F}"/>
              </a:ext>
            </a:extLst>
          </p:cNvPr>
          <p:cNvSpPr txBox="1">
            <a:spLocks/>
          </p:cNvSpPr>
          <p:nvPr/>
        </p:nvSpPr>
        <p:spPr>
          <a:xfrm>
            <a:off x="255105" y="4397513"/>
            <a:ext cx="11936895" cy="809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How did you work it out?</a:t>
            </a:r>
          </a:p>
          <a:p>
            <a:pPr marL="0" indent="0">
              <a:buFont typeface="Arial" panose="020B0604020202020204" pitchFamily="34" charset="0"/>
              <a:buNone/>
            </a:pPr>
            <a:endParaRPr lang="en-AU" dirty="0"/>
          </a:p>
        </p:txBody>
      </p:sp>
      <p:sp>
        <p:nvSpPr>
          <p:cNvPr id="17" name="Content Placeholder 2">
            <a:extLst>
              <a:ext uri="{FF2B5EF4-FFF2-40B4-BE49-F238E27FC236}">
                <a16:creationId xmlns:a16="http://schemas.microsoft.com/office/drawing/2014/main" id="{3150D0A3-A195-4882-8ED7-885C267374BF}"/>
              </a:ext>
            </a:extLst>
          </p:cNvPr>
          <p:cNvSpPr txBox="1">
            <a:spLocks/>
          </p:cNvSpPr>
          <p:nvPr/>
        </p:nvSpPr>
        <p:spPr>
          <a:xfrm>
            <a:off x="255105" y="5207000"/>
            <a:ext cx="11936895" cy="8094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dirty="0"/>
              <a:t>What if we wanted to know all the possible eye colours their offspring could have?</a:t>
            </a:r>
          </a:p>
          <a:p>
            <a:pPr marL="0" indent="0">
              <a:buFont typeface="Arial" panose="020B0604020202020204" pitchFamily="34" charset="0"/>
              <a:buNone/>
            </a:pPr>
            <a:endParaRPr lang="en-AU" dirty="0"/>
          </a:p>
        </p:txBody>
      </p:sp>
    </p:spTree>
    <p:extLst>
      <p:ext uri="{BB962C8B-B14F-4D97-AF65-F5344CB8AC3E}">
        <p14:creationId xmlns:p14="http://schemas.microsoft.com/office/powerpoint/2010/main" val="277883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660FB4-1EA1-4FEF-9B9E-C98D188F4D9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311AE80-8BE2-4A1C-939C-3D6FE6470F87}"/>
</file>

<file path=customXml/itemProps3.xml><?xml version="1.0" encoding="utf-8"?>
<ds:datastoreItem xmlns:ds="http://schemas.openxmlformats.org/officeDocument/2006/customXml" ds:itemID="{F5E65712-9839-495E-8E74-EFD3EC0A16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985</TotalTime>
  <Words>3596</Words>
  <Application>Microsoft Office PowerPoint</Application>
  <PresentationFormat>Widescreen</PresentationFormat>
  <Paragraphs>663</Paragraphs>
  <Slides>58</Slides>
  <Notes>9</Notes>
  <HiddenSlides>45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Arial Unicode MS</vt:lpstr>
      <vt:lpstr>Calibri</vt:lpstr>
      <vt:lpstr>Calibri Light</vt:lpstr>
      <vt:lpstr>Century Gothic</vt:lpstr>
      <vt:lpstr>Comic Sans MS</vt:lpstr>
      <vt:lpstr>Times New Roman</vt:lpstr>
      <vt:lpstr>Twinkl</vt:lpstr>
      <vt:lpstr>Twinkl ExtraBold</vt:lpstr>
      <vt:lpstr>Office Theme</vt:lpstr>
      <vt:lpstr>Inheritance</vt:lpstr>
      <vt:lpstr>We are learning about simple inheritance</vt:lpstr>
      <vt:lpstr>Genetics and Inheritance</vt:lpstr>
      <vt:lpstr>Inheritance</vt:lpstr>
      <vt:lpstr>Inheritance</vt:lpstr>
      <vt:lpstr>DOMINANT OR RECESSIVE</vt:lpstr>
      <vt:lpstr>What eye colour?</vt:lpstr>
      <vt:lpstr>Inheritance terms</vt:lpstr>
      <vt:lpstr>Homozygous cross</vt:lpstr>
      <vt:lpstr>Punnett Squares</vt:lpstr>
      <vt:lpstr>Punnett Squares</vt:lpstr>
      <vt:lpstr>Definitions:</vt:lpstr>
      <vt:lpstr>Definitions:</vt:lpstr>
      <vt:lpstr>Lettering</vt:lpstr>
      <vt:lpstr>Finding the genotype</vt:lpstr>
      <vt:lpstr>Gregor Mendel</vt:lpstr>
      <vt:lpstr>Inheritance practice – Kawaii Genetics</vt:lpstr>
      <vt:lpstr>Inheritance practice – Kawaii Genetics</vt:lpstr>
      <vt:lpstr>Inheritance practice – Kawaii Genetics</vt:lpstr>
      <vt:lpstr>Inheritance practice – Kawaii Genetics continued…</vt:lpstr>
      <vt:lpstr>Dihybrid crosses (2 traits)</vt:lpstr>
      <vt:lpstr>Dihybrid crosses</vt:lpstr>
      <vt:lpstr>Dihybrid crosses</vt:lpstr>
      <vt:lpstr>Dihybrid crosses</vt:lpstr>
      <vt:lpstr>Dihybrid crosses - FOIL</vt:lpstr>
      <vt:lpstr>Dihybrid crosses - FOIL</vt:lpstr>
      <vt:lpstr>Dihybrid crosses - FOIL</vt:lpstr>
      <vt:lpstr>Dihybrid crosses - FOIL</vt:lpstr>
      <vt:lpstr>Dihybrid crosses - FOIL</vt:lpstr>
      <vt:lpstr>Dihybrid crosses – Eye Colour</vt:lpstr>
      <vt:lpstr>Dihybrid crosses – Eye Colour</vt:lpstr>
      <vt:lpstr>Dihybrid crosses – Eye Colour</vt:lpstr>
      <vt:lpstr>Dihybrid crosses – Practice</vt:lpstr>
      <vt:lpstr> Contrast</vt:lpstr>
      <vt:lpstr>Sex-linked  Inheritance</vt:lpstr>
      <vt:lpstr>We are learning about sex-linked inheritance</vt:lpstr>
      <vt:lpstr>Sex-linked Inheritance</vt:lpstr>
      <vt:lpstr>Sex-linked Inheritance – colour-blindness</vt:lpstr>
      <vt:lpstr>Sex-linked Inheritance – Fruit fly eye-colour</vt:lpstr>
      <vt:lpstr>Sex-linked Inheritance – Fruit fly eye-colour</vt:lpstr>
      <vt:lpstr>Sex-linked Inheritance – mouse fur</vt:lpstr>
      <vt:lpstr>Sex-linked Inheritance – mouse fur</vt:lpstr>
      <vt:lpstr>Sex-linked Inheritance – mouse fur</vt:lpstr>
      <vt:lpstr>Sex-linked Inheritance – haemophilia</vt:lpstr>
      <vt:lpstr>Sex-linked Inheritance – haemophilia</vt:lpstr>
      <vt:lpstr>Co-dominance…  something for year 11 and 12 Biology…</vt:lpstr>
      <vt:lpstr>We are learning about Pedigrees</vt:lpstr>
      <vt:lpstr>Pedigrees</vt:lpstr>
      <vt:lpstr>PowerPoint Presentation</vt:lpstr>
      <vt:lpstr> Pedigrees</vt:lpstr>
      <vt:lpstr> Pedigree Symbols</vt:lpstr>
      <vt:lpstr> Organising Pedigrees</vt:lpstr>
      <vt:lpstr> Tongue Rolling</vt:lpstr>
      <vt:lpstr> Tongue Rolling</vt:lpstr>
      <vt:lpstr> Pedigree practice – autosomal recessive</vt:lpstr>
      <vt:lpstr> Pedigree practice – autosomal recessive</vt:lpstr>
      <vt:lpstr> Pedigree practice – sex-linked recessive</vt:lpstr>
      <vt:lpstr> Pedigree practice – sex-linked recessive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dc:title>
  <dc:creator>Tiela Agnew</dc:creator>
  <cp:lastModifiedBy>AGNEW Tiela [Southern River College]</cp:lastModifiedBy>
  <cp:revision>9</cp:revision>
  <dcterms:created xsi:type="dcterms:W3CDTF">2021-08-27T02:03:28Z</dcterms:created>
  <dcterms:modified xsi:type="dcterms:W3CDTF">2022-03-10T05:58:23Z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0x0101003CE93B9342946C4299A946970345A152</vt:lpwstr>
  </property>
</Properties>
</file>